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90" r:id="rId2"/>
    <p:sldId id="289" r:id="rId3"/>
    <p:sldId id="262" r:id="rId4"/>
    <p:sldId id="265" r:id="rId5"/>
    <p:sldId id="276" r:id="rId6"/>
    <p:sldId id="261" r:id="rId7"/>
    <p:sldId id="291" r:id="rId8"/>
    <p:sldId id="266" r:id="rId9"/>
    <p:sldId id="277" r:id="rId10"/>
    <p:sldId id="278" r:id="rId11"/>
    <p:sldId id="279" r:id="rId12"/>
    <p:sldId id="280" r:id="rId13"/>
    <p:sldId id="282" r:id="rId14"/>
    <p:sldId id="283" r:id="rId15"/>
    <p:sldId id="284" r:id="rId16"/>
    <p:sldId id="286" r:id="rId17"/>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D900"/>
    <a:srgbClr val="122B4A"/>
    <a:srgbClr val="FFFFFF"/>
    <a:srgbClr val="EBF5FF"/>
    <a:srgbClr val="1F497D"/>
    <a:srgbClr val="E1EFFF"/>
    <a:srgbClr val="D1E6FF"/>
    <a:srgbClr val="BDEEFF"/>
    <a:srgbClr val="181938"/>
    <a:srgbClr val="132A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53" autoAdjust="0"/>
    <p:restoredTop sz="92845" autoAdjust="0"/>
  </p:normalViewPr>
  <p:slideViewPr>
    <p:cSldViewPr showGuides="1">
      <p:cViewPr>
        <p:scale>
          <a:sx n="100" d="100"/>
          <a:sy n="100" d="100"/>
        </p:scale>
        <p:origin x="-1230" y="-216"/>
      </p:cViewPr>
      <p:guideLst>
        <p:guide orient="horz" pos="3884"/>
        <p:guide orient="horz" pos="2795"/>
        <p:guide orient="horz" pos="890"/>
        <p:guide orient="horz" pos="1434"/>
        <p:guide orient="horz" pos="1752"/>
        <p:guide orient="horz" pos="2069"/>
        <p:guide orient="horz" pos="2387"/>
        <p:guide orient="horz" pos="2704"/>
        <p:guide orient="horz" pos="1117"/>
        <p:guide orient="horz" pos="3249"/>
        <p:guide orient="horz" pos="3612"/>
        <p:guide orient="horz" pos="1933"/>
        <p:guide orient="horz" pos="2251"/>
        <p:guide pos="761"/>
        <p:guide pos="535"/>
        <p:guide pos="126"/>
        <p:guide pos="1170"/>
        <p:guide pos="1424"/>
        <p:guide pos="1986"/>
        <p:guide pos="2077"/>
        <p:guide pos="2621"/>
        <p:guide pos="2712"/>
        <p:guide pos="3392"/>
        <p:guide pos="3982"/>
        <p:guide pos="4136"/>
        <p:guide pos="4617"/>
        <p:guide pos="4844"/>
        <p:guide pos="5343"/>
        <p:guide pos="5548"/>
        <p:guide pos="6114"/>
        <p:guide pos="3256"/>
        <p:guide pos="5116"/>
        <p:guide pos="1895"/>
      </p:guideLst>
    </p:cSldViewPr>
  </p:slideViewPr>
  <p:outlineViewPr>
    <p:cViewPr>
      <p:scale>
        <a:sx n="33" d="100"/>
        <a:sy n="33" d="100"/>
      </p:scale>
      <p:origin x="0" y="31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1AC1E4-051C-49C4-8F34-E57B14AA62D5}" type="datetimeFigureOut">
              <a:rPr lang="de-CH" smtClean="0"/>
              <a:t>21.07.2015</a:t>
            </a:fld>
            <a:endParaRPr lang="de-CH"/>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de-C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C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4E7AD8-35F8-4C42-BF11-A6EB91CD11D6}" type="slidenum">
              <a:rPr lang="de-CH" smtClean="0"/>
              <a:t>‹#›</a:t>
            </a:fld>
            <a:endParaRPr lang="de-CH"/>
          </a:p>
        </p:txBody>
      </p:sp>
    </p:spTree>
    <p:extLst>
      <p:ext uri="{BB962C8B-B14F-4D97-AF65-F5344CB8AC3E}">
        <p14:creationId xmlns:p14="http://schemas.microsoft.com/office/powerpoint/2010/main" val="350359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smtClean="0"/>
              <a:t>Version 1 </a:t>
            </a:r>
            <a:r>
              <a:rPr lang="de-CH" dirty="0" err="1" smtClean="0"/>
              <a:t>by</a:t>
            </a:r>
            <a:r>
              <a:rPr lang="de-CH" dirty="0" smtClean="0"/>
              <a:t> Dominik Boller </a:t>
            </a:r>
            <a:r>
              <a:rPr lang="de-CH" dirty="0" err="1" smtClean="0"/>
              <a:t>and</a:t>
            </a:r>
            <a:r>
              <a:rPr lang="de-CH" dirty="0" smtClean="0"/>
              <a:t> Lukas Ulrich</a:t>
            </a:r>
            <a:r>
              <a:rPr lang="de-CH" smtClean="0"/>
              <a:t>, July</a:t>
            </a:r>
            <a:r>
              <a:rPr lang="de-CH" dirty="0" smtClean="0"/>
              <a:t> 2015</a:t>
            </a:r>
            <a:endParaRPr lang="en-GB" dirty="0"/>
          </a:p>
        </p:txBody>
      </p:sp>
      <p:sp>
        <p:nvSpPr>
          <p:cNvPr id="4" name="Slide Number Placeholder 3"/>
          <p:cNvSpPr>
            <a:spLocks noGrp="1"/>
          </p:cNvSpPr>
          <p:nvPr>
            <p:ph type="sldNum" sz="quarter" idx="10"/>
          </p:nvPr>
        </p:nvSpPr>
        <p:spPr/>
        <p:txBody>
          <a:bodyPr/>
          <a:lstStyle/>
          <a:p>
            <a:fld id="{4F4E7AD8-35F8-4C42-BF11-A6EB91CD11D6}" type="slidenum">
              <a:rPr lang="de-CH" smtClean="0"/>
              <a:t>1</a:t>
            </a:fld>
            <a:endParaRPr lang="de-CH"/>
          </a:p>
        </p:txBody>
      </p:sp>
    </p:spTree>
    <p:extLst>
      <p:ext uri="{BB962C8B-B14F-4D97-AF65-F5344CB8AC3E}">
        <p14:creationId xmlns:p14="http://schemas.microsoft.com/office/powerpoint/2010/main" val="2575387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4F4E7AD8-35F8-4C42-BF11-A6EB91CD11D6}" type="slidenum">
              <a:rPr lang="de-CH" smtClean="0"/>
              <a:t>14</a:t>
            </a:fld>
            <a:endParaRPr lang="de-CH"/>
          </a:p>
        </p:txBody>
      </p:sp>
    </p:spTree>
    <p:extLst>
      <p:ext uri="{BB962C8B-B14F-4D97-AF65-F5344CB8AC3E}">
        <p14:creationId xmlns:p14="http://schemas.microsoft.com/office/powerpoint/2010/main" val="3686745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4F4E7AD8-35F8-4C42-BF11-A6EB91CD11D6}" type="slidenum">
              <a:rPr lang="de-CH" smtClean="0"/>
              <a:t>15</a:t>
            </a:fld>
            <a:endParaRPr lang="de-CH"/>
          </a:p>
        </p:txBody>
      </p:sp>
    </p:spTree>
    <p:extLst>
      <p:ext uri="{BB962C8B-B14F-4D97-AF65-F5344CB8AC3E}">
        <p14:creationId xmlns:p14="http://schemas.microsoft.com/office/powerpoint/2010/main" val="3686745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4F4E7AD8-35F8-4C42-BF11-A6EB91CD11D6}" type="slidenum">
              <a:rPr lang="de-CH" smtClean="0"/>
              <a:t>16</a:t>
            </a:fld>
            <a:endParaRPr lang="de-CH"/>
          </a:p>
        </p:txBody>
      </p:sp>
    </p:spTree>
    <p:extLst>
      <p:ext uri="{BB962C8B-B14F-4D97-AF65-F5344CB8AC3E}">
        <p14:creationId xmlns:p14="http://schemas.microsoft.com/office/powerpoint/2010/main" val="3686745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4E7AD8-35F8-4C42-BF11-A6EB91CD11D6}" type="slidenum">
              <a:rPr lang="de-CH" smtClean="0"/>
              <a:t>2</a:t>
            </a:fld>
            <a:endParaRPr lang="de-CH"/>
          </a:p>
        </p:txBody>
      </p:sp>
    </p:spTree>
    <p:extLst>
      <p:ext uri="{BB962C8B-B14F-4D97-AF65-F5344CB8AC3E}">
        <p14:creationId xmlns:p14="http://schemas.microsoft.com/office/powerpoint/2010/main" val="360992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4F4E7AD8-35F8-4C42-BF11-A6EB91CD11D6}" type="slidenum">
              <a:rPr lang="de-CH" smtClean="0"/>
              <a:t>5</a:t>
            </a:fld>
            <a:endParaRPr lang="de-CH"/>
          </a:p>
        </p:txBody>
      </p:sp>
    </p:spTree>
    <p:extLst>
      <p:ext uri="{BB962C8B-B14F-4D97-AF65-F5344CB8AC3E}">
        <p14:creationId xmlns:p14="http://schemas.microsoft.com/office/powerpoint/2010/main" val="3769192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4F4E7AD8-35F8-4C42-BF11-A6EB91CD11D6}" type="slidenum">
              <a:rPr lang="de-CH" smtClean="0"/>
              <a:t>8</a:t>
            </a:fld>
            <a:endParaRPr lang="de-CH"/>
          </a:p>
        </p:txBody>
      </p:sp>
    </p:spTree>
    <p:extLst>
      <p:ext uri="{BB962C8B-B14F-4D97-AF65-F5344CB8AC3E}">
        <p14:creationId xmlns:p14="http://schemas.microsoft.com/office/powerpoint/2010/main" val="3686745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4F4E7AD8-35F8-4C42-BF11-A6EB91CD11D6}" type="slidenum">
              <a:rPr lang="de-CH" smtClean="0"/>
              <a:t>9</a:t>
            </a:fld>
            <a:endParaRPr lang="de-CH"/>
          </a:p>
        </p:txBody>
      </p:sp>
    </p:spTree>
    <p:extLst>
      <p:ext uri="{BB962C8B-B14F-4D97-AF65-F5344CB8AC3E}">
        <p14:creationId xmlns:p14="http://schemas.microsoft.com/office/powerpoint/2010/main" val="3686745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4F4E7AD8-35F8-4C42-BF11-A6EB91CD11D6}" type="slidenum">
              <a:rPr lang="de-CH" smtClean="0"/>
              <a:t>10</a:t>
            </a:fld>
            <a:endParaRPr lang="de-CH"/>
          </a:p>
        </p:txBody>
      </p:sp>
    </p:spTree>
    <p:extLst>
      <p:ext uri="{BB962C8B-B14F-4D97-AF65-F5344CB8AC3E}">
        <p14:creationId xmlns:p14="http://schemas.microsoft.com/office/powerpoint/2010/main" val="3686745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4F4E7AD8-35F8-4C42-BF11-A6EB91CD11D6}" type="slidenum">
              <a:rPr lang="de-CH" smtClean="0"/>
              <a:t>11</a:t>
            </a:fld>
            <a:endParaRPr lang="de-CH"/>
          </a:p>
        </p:txBody>
      </p:sp>
    </p:spTree>
    <p:extLst>
      <p:ext uri="{BB962C8B-B14F-4D97-AF65-F5344CB8AC3E}">
        <p14:creationId xmlns:p14="http://schemas.microsoft.com/office/powerpoint/2010/main" val="3686745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4F4E7AD8-35F8-4C42-BF11-A6EB91CD11D6}" type="slidenum">
              <a:rPr lang="de-CH" smtClean="0"/>
              <a:t>12</a:t>
            </a:fld>
            <a:endParaRPr lang="de-CH"/>
          </a:p>
        </p:txBody>
      </p:sp>
    </p:spTree>
    <p:extLst>
      <p:ext uri="{BB962C8B-B14F-4D97-AF65-F5344CB8AC3E}">
        <p14:creationId xmlns:p14="http://schemas.microsoft.com/office/powerpoint/2010/main" val="3686745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4F4E7AD8-35F8-4C42-BF11-A6EB91CD11D6}" type="slidenum">
              <a:rPr lang="de-CH" smtClean="0"/>
              <a:t>13</a:t>
            </a:fld>
            <a:endParaRPr lang="de-CH"/>
          </a:p>
        </p:txBody>
      </p:sp>
    </p:spTree>
    <p:extLst>
      <p:ext uri="{BB962C8B-B14F-4D97-AF65-F5344CB8AC3E}">
        <p14:creationId xmlns:p14="http://schemas.microsoft.com/office/powerpoint/2010/main" val="3686745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8"/>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221D42C-F2E3-4D6A-B077-48DCDC287DBE}" type="datetimeFigureOut">
              <a:rPr lang="en-GB" smtClean="0"/>
              <a:t>21/07/2015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09AB07-3497-4CB6-8240-CABB37279798}" type="slidenum">
              <a:rPr lang="en-GB" smtClean="0"/>
              <a:t>‹#›</a:t>
            </a:fld>
            <a:endParaRPr lang="en-GB"/>
          </a:p>
        </p:txBody>
      </p:sp>
    </p:spTree>
    <p:extLst>
      <p:ext uri="{BB962C8B-B14F-4D97-AF65-F5344CB8AC3E}">
        <p14:creationId xmlns:p14="http://schemas.microsoft.com/office/powerpoint/2010/main" val="20776497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21D42C-F2E3-4D6A-B077-48DCDC287DBE}" type="datetimeFigureOut">
              <a:rPr lang="en-GB" smtClean="0"/>
              <a:t>21/07/2015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09AB07-3497-4CB6-8240-CABB37279798}" type="slidenum">
              <a:rPr lang="en-GB" smtClean="0"/>
              <a:t>‹#›</a:t>
            </a:fld>
            <a:endParaRPr lang="en-GB"/>
          </a:p>
        </p:txBody>
      </p:sp>
    </p:spTree>
    <p:extLst>
      <p:ext uri="{BB962C8B-B14F-4D97-AF65-F5344CB8AC3E}">
        <p14:creationId xmlns:p14="http://schemas.microsoft.com/office/powerpoint/2010/main" val="3786617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221D42C-F2E3-4D6A-B077-48DCDC287DBE}" type="datetimeFigureOut">
              <a:rPr lang="en-GB" smtClean="0"/>
              <a:t>21/07/2015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09AB07-3497-4CB6-8240-CABB37279798}" type="slidenum">
              <a:rPr lang="en-GB" smtClean="0"/>
              <a:t>‹#›</a:t>
            </a:fld>
            <a:endParaRPr lang="en-GB"/>
          </a:p>
        </p:txBody>
      </p:sp>
    </p:spTree>
    <p:extLst>
      <p:ext uri="{BB962C8B-B14F-4D97-AF65-F5344CB8AC3E}">
        <p14:creationId xmlns:p14="http://schemas.microsoft.com/office/powerpoint/2010/main" val="2852395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1"/>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641"/>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221D42C-F2E3-4D6A-B077-48DCDC287DBE}" type="datetimeFigureOut">
              <a:rPr lang="en-GB" smtClean="0"/>
              <a:t>21/07/2015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09AB07-3497-4CB6-8240-CABB37279798}" type="slidenum">
              <a:rPr lang="en-GB" smtClean="0"/>
              <a:t>‹#›</a:t>
            </a:fld>
            <a:endParaRPr lang="en-GB"/>
          </a:p>
        </p:txBody>
      </p:sp>
    </p:spTree>
    <p:extLst>
      <p:ext uri="{BB962C8B-B14F-4D97-AF65-F5344CB8AC3E}">
        <p14:creationId xmlns:p14="http://schemas.microsoft.com/office/powerpoint/2010/main" val="463401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2221D42C-F2E3-4D6A-B077-48DCDC287DBE}" type="datetimeFigureOut">
              <a:rPr lang="en-GB" smtClean="0"/>
              <a:t>21/07/2015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09AB07-3497-4CB6-8240-CABB37279798}" type="slidenum">
              <a:rPr lang="en-GB" smtClean="0"/>
              <a:t>‹#›</a:t>
            </a:fld>
            <a:endParaRPr lang="en-GB"/>
          </a:p>
        </p:txBody>
      </p:sp>
    </p:spTree>
    <p:extLst>
      <p:ext uri="{BB962C8B-B14F-4D97-AF65-F5344CB8AC3E}">
        <p14:creationId xmlns:p14="http://schemas.microsoft.com/office/powerpoint/2010/main" val="35496446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3"/>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21D42C-F2E3-4D6A-B077-48DCDC287DBE}" type="datetimeFigureOut">
              <a:rPr lang="en-GB" smtClean="0"/>
              <a:t>21/07/2015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09AB07-3497-4CB6-8240-CABB37279798}" type="slidenum">
              <a:rPr lang="en-GB" smtClean="0"/>
              <a:t>‹#›</a:t>
            </a:fld>
            <a:endParaRPr lang="en-GB"/>
          </a:p>
        </p:txBody>
      </p:sp>
    </p:spTree>
    <p:extLst>
      <p:ext uri="{BB962C8B-B14F-4D97-AF65-F5344CB8AC3E}">
        <p14:creationId xmlns:p14="http://schemas.microsoft.com/office/powerpoint/2010/main" val="16219407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221D42C-F2E3-4D6A-B077-48DCDC287DBE}" type="datetimeFigureOut">
              <a:rPr lang="en-GB" smtClean="0"/>
              <a:t>21/07/2015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09AB07-3497-4CB6-8240-CABB37279798}" type="slidenum">
              <a:rPr lang="en-GB" smtClean="0"/>
              <a:t>‹#›</a:t>
            </a:fld>
            <a:endParaRPr lang="en-GB"/>
          </a:p>
        </p:txBody>
      </p:sp>
    </p:spTree>
    <p:extLst>
      <p:ext uri="{BB962C8B-B14F-4D97-AF65-F5344CB8AC3E}">
        <p14:creationId xmlns:p14="http://schemas.microsoft.com/office/powerpoint/2010/main" val="271718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221D42C-F2E3-4D6A-B077-48DCDC287DBE}" type="datetimeFigureOut">
              <a:rPr lang="en-GB" smtClean="0"/>
              <a:t>21/07/2015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709AB07-3497-4CB6-8240-CABB37279798}" type="slidenum">
              <a:rPr lang="en-GB" smtClean="0"/>
              <a:t>‹#›</a:t>
            </a:fld>
            <a:endParaRPr lang="en-GB"/>
          </a:p>
        </p:txBody>
      </p:sp>
    </p:spTree>
    <p:extLst>
      <p:ext uri="{BB962C8B-B14F-4D97-AF65-F5344CB8AC3E}">
        <p14:creationId xmlns:p14="http://schemas.microsoft.com/office/powerpoint/2010/main" val="2324807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221D42C-F2E3-4D6A-B077-48DCDC287DBE}" type="datetimeFigureOut">
              <a:rPr lang="en-GB" smtClean="0"/>
              <a:t>21/07/2015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709AB07-3497-4CB6-8240-CABB37279798}" type="slidenum">
              <a:rPr lang="en-GB" smtClean="0"/>
              <a:t>‹#›</a:t>
            </a:fld>
            <a:endParaRPr lang="en-GB"/>
          </a:p>
        </p:txBody>
      </p:sp>
    </p:spTree>
    <p:extLst>
      <p:ext uri="{BB962C8B-B14F-4D97-AF65-F5344CB8AC3E}">
        <p14:creationId xmlns:p14="http://schemas.microsoft.com/office/powerpoint/2010/main" val="186464380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1D42C-F2E3-4D6A-B077-48DCDC287DBE}" type="datetimeFigureOut">
              <a:rPr lang="en-GB" smtClean="0"/>
              <a:t>21/07/2015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709AB07-3497-4CB6-8240-CABB37279798}" type="slidenum">
              <a:rPr lang="en-GB" smtClean="0"/>
              <a:t>‹#›</a:t>
            </a:fld>
            <a:endParaRPr lang="en-GB"/>
          </a:p>
        </p:txBody>
      </p:sp>
    </p:spTree>
    <p:extLst>
      <p:ext uri="{BB962C8B-B14F-4D97-AF65-F5344CB8AC3E}">
        <p14:creationId xmlns:p14="http://schemas.microsoft.com/office/powerpoint/2010/main" val="23055764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 y="0"/>
            <a:ext cx="9903600" cy="7003230"/>
          </a:xfrm>
          <a:prstGeom prst="rect">
            <a:avLst/>
          </a:prstGeom>
        </p:spPr>
      </p:pic>
      <p:sp>
        <p:nvSpPr>
          <p:cNvPr id="2" name="TextBox 1"/>
          <p:cNvSpPr txBox="1"/>
          <p:nvPr userDrawn="1"/>
        </p:nvSpPr>
        <p:spPr>
          <a:xfrm>
            <a:off x="107559" y="6253938"/>
            <a:ext cx="9602231" cy="215444"/>
          </a:xfrm>
          <a:prstGeom prst="rect">
            <a:avLst/>
          </a:prstGeom>
          <a:noFill/>
        </p:spPr>
        <p:txBody>
          <a:bodyPr wrap="square" rtlCol="0">
            <a:spAutoFit/>
          </a:bodyPr>
          <a:lstStyle/>
          <a:p>
            <a:r>
              <a:rPr lang="en-GB" sz="800" noProof="0" dirty="0" smtClean="0">
                <a:latin typeface="+mn-lt"/>
                <a:cs typeface="Arial" pitchFamily="34" charset="0"/>
              </a:rPr>
              <a:t>Disclaimer: This sanitation system was created using</a:t>
            </a:r>
            <a:r>
              <a:rPr lang="en-GB" sz="800" baseline="0" noProof="0" dirty="0" smtClean="0">
                <a:latin typeface="+mn-lt"/>
                <a:cs typeface="Arial" pitchFamily="34" charset="0"/>
              </a:rPr>
              <a:t> Eawag’s Sanitation System Drawing Tool (Version 1). The user of this tool alone is responsible for the correctness and completeness of this system.</a:t>
            </a:r>
          </a:p>
        </p:txBody>
      </p:sp>
      <p:sp>
        <p:nvSpPr>
          <p:cNvPr id="4" name="Content Placeholder 3"/>
          <p:cNvSpPr>
            <a:spLocks noGrp="1"/>
          </p:cNvSpPr>
          <p:nvPr>
            <p:ph sz="quarter" idx="10"/>
          </p:nvPr>
        </p:nvSpPr>
        <p:spPr>
          <a:xfrm>
            <a:off x="2190750" y="562965"/>
            <a:ext cx="7510727" cy="288032"/>
          </a:xfrm>
        </p:spPr>
        <p:txBody>
          <a:bodyPr anchor="ctr">
            <a:noAutofit/>
          </a:bodyPr>
          <a:lstStyle>
            <a:lvl1pPr marL="0" indent="0">
              <a:buNone/>
              <a:defRPr sz="1300" b="0" spc="20" baseline="0">
                <a:latin typeface="Arial" pitchFamily="34" charset="0"/>
                <a:cs typeface="Arial"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63901784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21D42C-F2E3-4D6A-B077-48DCDC287DBE}" type="datetimeFigureOut">
              <a:rPr lang="en-GB" smtClean="0"/>
              <a:t>21/07/2015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09AB07-3497-4CB6-8240-CABB37279798}" type="slidenum">
              <a:rPr lang="en-GB" smtClean="0"/>
              <a:t>‹#›</a:t>
            </a:fld>
            <a:endParaRPr lang="en-GB"/>
          </a:p>
        </p:txBody>
      </p:sp>
    </p:spTree>
    <p:extLst>
      <p:ext uri="{BB962C8B-B14F-4D97-AF65-F5344CB8AC3E}">
        <p14:creationId xmlns:p14="http://schemas.microsoft.com/office/powerpoint/2010/main" val="27600181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F5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a:solidFill>
            <a:srgbClr val="FFFFFF"/>
          </a:solidFill>
          <a:ln w="38100">
            <a:solidFill>
              <a:srgbClr val="122B4A"/>
            </a:solidFill>
          </a:ln>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95300" y="1600203"/>
            <a:ext cx="8915400" cy="4525963"/>
          </a:xfrm>
          <a:prstGeom prst="rect">
            <a:avLst/>
          </a:prstGeom>
          <a:solidFill>
            <a:srgbClr val="FFFFFF"/>
          </a:solidFill>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21D42C-F2E3-4D6A-B077-48DCDC287DBE}" type="datetimeFigureOut">
              <a:rPr lang="en-GB" smtClean="0"/>
              <a:t>21/07/2015</a:t>
            </a:fld>
            <a:endParaRPr lang="en-GB"/>
          </a:p>
        </p:txBody>
      </p:sp>
      <p:sp>
        <p:nvSpPr>
          <p:cNvPr id="5" name="Footer Placeholder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09AB07-3497-4CB6-8240-CABB37279798}" type="slidenum">
              <a:rPr lang="en-GB" smtClean="0"/>
              <a:t>‹#›</a:t>
            </a:fld>
            <a:endParaRPr lang="en-GB"/>
          </a:p>
        </p:txBody>
      </p:sp>
      <p:sp>
        <p:nvSpPr>
          <p:cNvPr id="8" name="Rectangle 7"/>
          <p:cNvSpPr/>
          <p:nvPr userDrawn="1"/>
        </p:nvSpPr>
        <p:spPr>
          <a:xfrm>
            <a:off x="469454" y="98206"/>
            <a:ext cx="72008" cy="1481205"/>
          </a:xfrm>
          <a:prstGeom prst="rect">
            <a:avLst/>
          </a:prstGeom>
          <a:solidFill>
            <a:srgbClr val="EB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Rectangle 9"/>
          <p:cNvSpPr/>
          <p:nvPr userDrawn="1"/>
        </p:nvSpPr>
        <p:spPr>
          <a:xfrm>
            <a:off x="9402638" y="98206"/>
            <a:ext cx="72008" cy="1481205"/>
          </a:xfrm>
          <a:prstGeom prst="rect">
            <a:avLst/>
          </a:prstGeom>
          <a:solidFill>
            <a:srgbClr val="EB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4102900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iming>
    <p:tnLst>
      <p:par>
        <p:cTn id="1" dur="indefinite" restart="never" nodeType="tmRoot"/>
      </p:par>
    </p:tnLst>
  </p:timing>
  <p:txStyles>
    <p:titleStyle>
      <a:lvl1pPr algn="l" defTabSz="914400" rtl="0" eaLnBrk="1" latinLnBrk="0" hangingPunct="1">
        <a:spcBef>
          <a:spcPct val="0"/>
        </a:spcBef>
        <a:buNone/>
        <a:defRPr sz="4400" b="1" kern="1200">
          <a:solidFill>
            <a:srgbClr val="122B4A"/>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22B4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122B4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122B4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122B4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122B4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www.sandec.ch/compendiu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35" t="2389" r="2737" b="1388"/>
          <a:stretch/>
        </p:blipFill>
        <p:spPr bwMode="auto">
          <a:xfrm>
            <a:off x="0" y="0"/>
            <a:ext cx="9910800" cy="6908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a:spLocks noGrp="1"/>
          </p:cNvSpPr>
          <p:nvPr>
            <p:ph type="ctrTitle"/>
          </p:nvPr>
        </p:nvSpPr>
        <p:spPr>
          <a:xfrm>
            <a:off x="2400" y="3717032"/>
            <a:ext cx="9903600" cy="1124744"/>
          </a:xfrm>
          <a:solidFill>
            <a:srgbClr val="FFFFFF">
              <a:alpha val="69804"/>
            </a:srgbClr>
          </a:solidFill>
          <a:ln>
            <a:noFill/>
          </a:ln>
        </p:spPr>
        <p:txBody>
          <a:bodyPr>
            <a:normAutofit fontScale="90000"/>
          </a:bodyPr>
          <a:lstStyle/>
          <a:p>
            <a:pPr marL="538163"/>
            <a:r>
              <a:rPr lang="en-GB" b="1" dirty="0" smtClean="0">
                <a:latin typeface="Ebrima" panose="02000000000000000000" pitchFamily="2" charset="0"/>
                <a:ea typeface="Ebrima" panose="02000000000000000000" pitchFamily="2" charset="0"/>
                <a:cs typeface="Ebrima" panose="02000000000000000000" pitchFamily="2" charset="0"/>
              </a:rPr>
              <a:t>Sanitation System Drawing Tool</a:t>
            </a:r>
            <a:br>
              <a:rPr lang="en-GB" b="1" dirty="0" smtClean="0">
                <a:latin typeface="Ebrima" panose="02000000000000000000" pitchFamily="2" charset="0"/>
                <a:ea typeface="Ebrima" panose="02000000000000000000" pitchFamily="2" charset="0"/>
                <a:cs typeface="Ebrima" panose="02000000000000000000" pitchFamily="2" charset="0"/>
              </a:rPr>
            </a:br>
            <a:r>
              <a:rPr lang="en-GB" sz="2700" b="1" dirty="0" smtClean="0">
                <a:latin typeface="Ebrima" panose="02000000000000000000" pitchFamily="2" charset="0"/>
                <a:ea typeface="Ebrima" panose="02000000000000000000" pitchFamily="2" charset="0"/>
                <a:cs typeface="Ebrima" panose="02000000000000000000" pitchFamily="2" charset="0"/>
              </a:rPr>
              <a:t>Version 1 (July 2015)</a:t>
            </a:r>
            <a:endParaRPr lang="en-GB" sz="2700" b="1" dirty="0">
              <a:latin typeface="Ebrima" panose="02000000000000000000" pitchFamily="2" charset="0"/>
              <a:ea typeface="Ebrima" panose="02000000000000000000" pitchFamily="2" charset="0"/>
              <a:cs typeface="Ebrima" panose="02000000000000000000" pitchFamily="2"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7336" y="6309320"/>
            <a:ext cx="1841977" cy="396000"/>
          </a:xfrm>
          <a:prstGeom prst="rect">
            <a:avLst/>
          </a:prstGeom>
        </p:spPr>
      </p:pic>
    </p:spTree>
    <p:extLst>
      <p:ext uri="{BB962C8B-B14F-4D97-AF65-F5344CB8AC3E}">
        <p14:creationId xmlns:p14="http://schemas.microsoft.com/office/powerpoint/2010/main" val="39082138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3" name="Group 242"/>
          <p:cNvGrpSpPr/>
          <p:nvPr/>
        </p:nvGrpSpPr>
        <p:grpSpPr>
          <a:xfrm>
            <a:off x="201956" y="2341535"/>
            <a:ext cx="882742" cy="360467"/>
            <a:chOff x="2149453" y="2780491"/>
            <a:chExt cx="882742" cy="360467"/>
          </a:xfrm>
        </p:grpSpPr>
        <p:sp>
          <p:nvSpPr>
            <p:cNvPr id="245" name="Diamond 244"/>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46" name="Group 245"/>
            <p:cNvGrpSpPr/>
            <p:nvPr/>
          </p:nvGrpSpPr>
          <p:grpSpPr>
            <a:xfrm>
              <a:off x="2149453" y="2780531"/>
              <a:ext cx="882741" cy="360427"/>
              <a:chOff x="1207810" y="1844437"/>
              <a:chExt cx="922615" cy="360427"/>
            </a:xfrm>
          </p:grpSpPr>
          <p:sp>
            <p:nvSpPr>
              <p:cNvPr id="247" name="Rectangle 246"/>
              <p:cNvSpPr/>
              <p:nvPr/>
            </p:nvSpPr>
            <p:spPr>
              <a:xfrm>
                <a:off x="1437669" y="1844824"/>
                <a:ext cx="692756" cy="360040"/>
              </a:xfrm>
              <a:prstGeom prst="rect">
                <a:avLst/>
              </a:prstGeom>
              <a:solidFill>
                <a:schemeClr val="bg1"/>
              </a:solidFill>
              <a:ln w="6350">
                <a:solidFill>
                  <a:srgbClr val="B33E14"/>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Faeces</a:t>
                </a:r>
                <a:endParaRPr lang="en-GB" sz="800" dirty="0">
                  <a:solidFill>
                    <a:schemeClr val="tx1"/>
                  </a:solidFill>
                </a:endParaRPr>
              </a:p>
            </p:txBody>
          </p:sp>
          <p:sp>
            <p:nvSpPr>
              <p:cNvPr id="249" name="Chord 248"/>
              <p:cNvSpPr/>
              <p:nvPr/>
            </p:nvSpPr>
            <p:spPr>
              <a:xfrm>
                <a:off x="1207810" y="1844437"/>
                <a:ext cx="432049" cy="360000"/>
              </a:xfrm>
              <a:prstGeom prst="chord">
                <a:avLst>
                  <a:gd name="adj1" fmla="val 5243982"/>
                  <a:gd name="adj2" fmla="val 16387372"/>
                </a:avLst>
              </a:prstGeom>
              <a:solidFill>
                <a:srgbClr val="B33E14"/>
              </a:solidFill>
              <a:ln w="6350">
                <a:solidFill>
                  <a:srgbClr val="B33E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98" name="Group 197"/>
          <p:cNvGrpSpPr/>
          <p:nvPr/>
        </p:nvGrpSpPr>
        <p:grpSpPr>
          <a:xfrm>
            <a:off x="183463" y="3049269"/>
            <a:ext cx="882742" cy="360467"/>
            <a:chOff x="2149453" y="2780491"/>
            <a:chExt cx="882742" cy="360467"/>
          </a:xfrm>
        </p:grpSpPr>
        <p:sp>
          <p:nvSpPr>
            <p:cNvPr id="199" name="Diamond 19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00" name="Group 199"/>
            <p:cNvGrpSpPr/>
            <p:nvPr/>
          </p:nvGrpSpPr>
          <p:grpSpPr>
            <a:xfrm>
              <a:off x="2149453" y="2780531"/>
              <a:ext cx="882741" cy="360427"/>
              <a:chOff x="1207810" y="1844437"/>
              <a:chExt cx="922615" cy="360427"/>
            </a:xfrm>
          </p:grpSpPr>
          <p:sp>
            <p:nvSpPr>
              <p:cNvPr id="201" name="Rectangle 200"/>
              <p:cNvSpPr/>
              <p:nvPr/>
            </p:nvSpPr>
            <p:spPr>
              <a:xfrm>
                <a:off x="1437669" y="1844824"/>
                <a:ext cx="692756" cy="360040"/>
              </a:xfrm>
              <a:prstGeom prst="rect">
                <a:avLst/>
              </a:prstGeom>
              <a:solidFill>
                <a:schemeClr val="bg1"/>
              </a:solidFill>
              <a:ln w="6350">
                <a:solidFill>
                  <a:srgbClr val="FFF24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Urine</a:t>
                </a:r>
                <a:endParaRPr lang="en-GB" sz="800" dirty="0">
                  <a:solidFill>
                    <a:schemeClr val="tx1"/>
                  </a:solidFill>
                </a:endParaRPr>
              </a:p>
            </p:txBody>
          </p:sp>
          <p:sp>
            <p:nvSpPr>
              <p:cNvPr id="202" name="Chord 201"/>
              <p:cNvSpPr/>
              <p:nvPr/>
            </p:nvSpPr>
            <p:spPr>
              <a:xfrm>
                <a:off x="1207810" y="1844437"/>
                <a:ext cx="432049" cy="360000"/>
              </a:xfrm>
              <a:prstGeom prst="chord">
                <a:avLst>
                  <a:gd name="adj1" fmla="val 5243982"/>
                  <a:gd name="adj2" fmla="val 16387372"/>
                </a:avLst>
              </a:prstGeom>
              <a:solidFill>
                <a:srgbClr val="FFF24D"/>
              </a:solidFill>
              <a:ln w="6350">
                <a:solidFill>
                  <a:srgbClr val="FFF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sp>
        <p:nvSpPr>
          <p:cNvPr id="2" name="Content Placeholder 1"/>
          <p:cNvSpPr>
            <a:spLocks noGrp="1"/>
          </p:cNvSpPr>
          <p:nvPr>
            <p:ph sz="quarter" idx="10"/>
          </p:nvPr>
        </p:nvSpPr>
        <p:spPr/>
        <p:txBody>
          <a:bodyPr/>
          <a:lstStyle/>
          <a:p>
            <a:r>
              <a:rPr lang="en-GB" dirty="0" smtClean="0"/>
              <a:t>System 3: Pour Flush Pit System without Sludge Production</a:t>
            </a:r>
            <a:endParaRPr lang="en-GB" dirty="0"/>
          </a:p>
        </p:txBody>
      </p:sp>
      <p:cxnSp>
        <p:nvCxnSpPr>
          <p:cNvPr id="116" name="Elbow Connector 115"/>
          <p:cNvCxnSpPr>
            <a:stCxn id="164" idx="3"/>
            <a:endCxn id="441" idx="1"/>
          </p:cNvCxnSpPr>
          <p:nvPr/>
        </p:nvCxnSpPr>
        <p:spPr>
          <a:xfrm>
            <a:off x="5205158" y="5283787"/>
            <a:ext cx="3602268" cy="0"/>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53" name="Group 152"/>
          <p:cNvGrpSpPr/>
          <p:nvPr/>
        </p:nvGrpSpPr>
        <p:grpSpPr>
          <a:xfrm>
            <a:off x="2270058" y="3404570"/>
            <a:ext cx="882742" cy="360467"/>
            <a:chOff x="2149453" y="2780491"/>
            <a:chExt cx="882742" cy="360467"/>
          </a:xfrm>
        </p:grpSpPr>
        <p:sp>
          <p:nvSpPr>
            <p:cNvPr id="154" name="Diamond 153"/>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55" name="Group 154"/>
            <p:cNvGrpSpPr/>
            <p:nvPr/>
          </p:nvGrpSpPr>
          <p:grpSpPr>
            <a:xfrm>
              <a:off x="2149453" y="2780531"/>
              <a:ext cx="882741" cy="360427"/>
              <a:chOff x="1207810" y="1844437"/>
              <a:chExt cx="922615" cy="360427"/>
            </a:xfrm>
          </p:grpSpPr>
          <p:sp>
            <p:nvSpPr>
              <p:cNvPr id="156" name="Rectangle 155"/>
              <p:cNvSpPr/>
              <p:nvPr/>
            </p:nvSpPr>
            <p:spPr>
              <a:xfrm>
                <a:off x="1437669" y="1844824"/>
                <a:ext cx="692756" cy="360040"/>
              </a:xfrm>
              <a:prstGeom prst="rect">
                <a:avLst/>
              </a:prstGeom>
              <a:solidFill>
                <a:schemeClr val="bg1"/>
              </a:solidFill>
              <a:ln w="6350">
                <a:solidFill>
                  <a:srgbClr val="476666"/>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Blackwater</a:t>
                </a:r>
                <a:endParaRPr lang="en-GB" sz="800" dirty="0">
                  <a:solidFill>
                    <a:schemeClr val="tx1"/>
                  </a:solidFill>
                </a:endParaRPr>
              </a:p>
            </p:txBody>
          </p:sp>
          <p:sp>
            <p:nvSpPr>
              <p:cNvPr id="157" name="Chord 156"/>
              <p:cNvSpPr/>
              <p:nvPr/>
            </p:nvSpPr>
            <p:spPr>
              <a:xfrm>
                <a:off x="1207810" y="1844437"/>
                <a:ext cx="432049" cy="360000"/>
              </a:xfrm>
              <a:prstGeom prst="chord">
                <a:avLst>
                  <a:gd name="adj1" fmla="val 5243982"/>
                  <a:gd name="adj2" fmla="val 16387372"/>
                </a:avLst>
              </a:prstGeom>
              <a:solidFill>
                <a:srgbClr val="476666"/>
              </a:solidFill>
              <a:ln w="6350">
                <a:solidFill>
                  <a:srgbClr val="47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63" name="Group 162"/>
          <p:cNvGrpSpPr/>
          <p:nvPr/>
        </p:nvGrpSpPr>
        <p:grpSpPr>
          <a:xfrm>
            <a:off x="4322416" y="5103767"/>
            <a:ext cx="882742" cy="360467"/>
            <a:chOff x="2149453" y="2780491"/>
            <a:chExt cx="882742" cy="360467"/>
          </a:xfrm>
        </p:grpSpPr>
        <p:sp>
          <p:nvSpPr>
            <p:cNvPr id="164" name="Diamond 163"/>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65" name="Group 164"/>
            <p:cNvGrpSpPr/>
            <p:nvPr/>
          </p:nvGrpSpPr>
          <p:grpSpPr>
            <a:xfrm>
              <a:off x="2149453" y="2780531"/>
              <a:ext cx="882741" cy="360427"/>
              <a:chOff x="1207810" y="1844437"/>
              <a:chExt cx="922615" cy="360427"/>
            </a:xfrm>
          </p:grpSpPr>
          <p:sp>
            <p:nvSpPr>
              <p:cNvPr id="166" name="Rectangle 165"/>
              <p:cNvSpPr/>
              <p:nvPr/>
            </p:nvSpPr>
            <p:spPr>
              <a:xfrm>
                <a:off x="1437669" y="1844824"/>
                <a:ext cx="692756" cy="360040"/>
              </a:xfrm>
              <a:prstGeom prst="rect">
                <a:avLst/>
              </a:prstGeom>
              <a:solidFill>
                <a:schemeClr val="bg1"/>
              </a:solidFill>
              <a:ln w="6350">
                <a:solidFill>
                  <a:srgbClr val="52949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Effluent</a:t>
                </a:r>
                <a:endParaRPr lang="en-GB" sz="800" dirty="0">
                  <a:solidFill>
                    <a:schemeClr val="tx1"/>
                  </a:solidFill>
                </a:endParaRPr>
              </a:p>
            </p:txBody>
          </p:sp>
          <p:sp>
            <p:nvSpPr>
              <p:cNvPr id="167" name="Chord 166"/>
              <p:cNvSpPr/>
              <p:nvPr/>
            </p:nvSpPr>
            <p:spPr>
              <a:xfrm>
                <a:off x="1207810" y="1844437"/>
                <a:ext cx="432049" cy="360000"/>
              </a:xfrm>
              <a:prstGeom prst="chord">
                <a:avLst>
                  <a:gd name="adj1" fmla="val 5243982"/>
                  <a:gd name="adj2" fmla="val 16387372"/>
                </a:avLst>
              </a:prstGeom>
              <a:solidFill>
                <a:srgbClr val="529491"/>
              </a:solidFill>
              <a:ln w="6350">
                <a:solidFill>
                  <a:srgbClr val="5294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68" name="Group 167"/>
          <p:cNvGrpSpPr/>
          <p:nvPr/>
        </p:nvGrpSpPr>
        <p:grpSpPr>
          <a:xfrm>
            <a:off x="201214" y="3746074"/>
            <a:ext cx="882742" cy="360467"/>
            <a:chOff x="2149453" y="2780491"/>
            <a:chExt cx="882742" cy="360467"/>
          </a:xfrm>
        </p:grpSpPr>
        <p:sp>
          <p:nvSpPr>
            <p:cNvPr id="169" name="Diamond 16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70" name="Group 169"/>
            <p:cNvGrpSpPr/>
            <p:nvPr/>
          </p:nvGrpSpPr>
          <p:grpSpPr>
            <a:xfrm>
              <a:off x="2149453" y="2780531"/>
              <a:ext cx="882741" cy="360427"/>
              <a:chOff x="1207810" y="1844437"/>
              <a:chExt cx="922615" cy="360427"/>
            </a:xfrm>
          </p:grpSpPr>
          <p:sp>
            <p:nvSpPr>
              <p:cNvPr id="176" name="Rectangle 175"/>
              <p:cNvSpPr/>
              <p:nvPr/>
            </p:nvSpPr>
            <p:spPr>
              <a:xfrm>
                <a:off x="1437669" y="1844824"/>
                <a:ext cx="692756" cy="360040"/>
              </a:xfrm>
              <a:prstGeom prst="rect">
                <a:avLst/>
              </a:prstGeom>
              <a:solidFill>
                <a:schemeClr val="bg1"/>
              </a:solidFill>
              <a:ln w="6350">
                <a:solidFill>
                  <a:srgbClr val="01BAE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Flushwater</a:t>
                </a:r>
                <a:endParaRPr lang="en-GB" sz="800" dirty="0">
                  <a:solidFill>
                    <a:schemeClr val="tx1"/>
                  </a:solidFill>
                </a:endParaRPr>
              </a:p>
            </p:txBody>
          </p:sp>
          <p:sp>
            <p:nvSpPr>
              <p:cNvPr id="177" name="Chord 176"/>
              <p:cNvSpPr/>
              <p:nvPr/>
            </p:nvSpPr>
            <p:spPr>
              <a:xfrm>
                <a:off x="1207810" y="1844437"/>
                <a:ext cx="432049" cy="360000"/>
              </a:xfrm>
              <a:prstGeom prst="chord">
                <a:avLst>
                  <a:gd name="adj1" fmla="val 5243982"/>
                  <a:gd name="adj2" fmla="val 16387372"/>
                </a:avLst>
              </a:prstGeom>
              <a:solidFill>
                <a:srgbClr val="01BAE5"/>
              </a:solidFill>
              <a:ln w="6350">
                <a:solidFill>
                  <a:srgbClr val="01BA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78" name="Group 177"/>
          <p:cNvGrpSpPr/>
          <p:nvPr/>
        </p:nvGrpSpPr>
        <p:grpSpPr>
          <a:xfrm>
            <a:off x="199729" y="1719858"/>
            <a:ext cx="882742" cy="360467"/>
            <a:chOff x="2149453" y="2780491"/>
            <a:chExt cx="882742" cy="360467"/>
          </a:xfrm>
        </p:grpSpPr>
        <p:sp>
          <p:nvSpPr>
            <p:cNvPr id="179" name="Diamond 17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80" name="Group 179"/>
            <p:cNvGrpSpPr/>
            <p:nvPr/>
          </p:nvGrpSpPr>
          <p:grpSpPr>
            <a:xfrm>
              <a:off x="2149453" y="2780531"/>
              <a:ext cx="882741" cy="360427"/>
              <a:chOff x="1207810" y="1844437"/>
              <a:chExt cx="922615" cy="360427"/>
            </a:xfrm>
          </p:grpSpPr>
          <p:sp>
            <p:nvSpPr>
              <p:cNvPr id="181" name="Rectangle 180"/>
              <p:cNvSpPr/>
              <p:nvPr/>
            </p:nvSpPr>
            <p:spPr>
              <a:xfrm>
                <a:off x="1437669" y="1844824"/>
                <a:ext cx="692756" cy="360040"/>
              </a:xfrm>
              <a:prstGeom prst="rect">
                <a:avLst/>
              </a:prstGeom>
              <a:solidFill>
                <a:schemeClr val="bg1"/>
              </a:solidFill>
              <a:ln w="6350">
                <a:solidFill>
                  <a:srgbClr val="F5B8F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Dry Cleansing Materials</a:t>
                </a:r>
                <a:endParaRPr lang="en-GB" sz="800" dirty="0">
                  <a:solidFill>
                    <a:schemeClr val="tx1"/>
                  </a:solidFill>
                </a:endParaRPr>
              </a:p>
            </p:txBody>
          </p:sp>
          <p:sp>
            <p:nvSpPr>
              <p:cNvPr id="182" name="Chord 181"/>
              <p:cNvSpPr/>
              <p:nvPr/>
            </p:nvSpPr>
            <p:spPr>
              <a:xfrm>
                <a:off x="1207810" y="1844437"/>
                <a:ext cx="432049" cy="360000"/>
              </a:xfrm>
              <a:prstGeom prst="chord">
                <a:avLst>
                  <a:gd name="adj1" fmla="val 5243982"/>
                  <a:gd name="adj2" fmla="val 16387372"/>
                </a:avLst>
              </a:prstGeom>
              <a:solidFill>
                <a:srgbClr val="F5B8FA"/>
              </a:solidFill>
              <a:ln w="6350">
                <a:solidFill>
                  <a:srgbClr val="F5B8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83" name="Group 182"/>
          <p:cNvGrpSpPr/>
          <p:nvPr/>
        </p:nvGrpSpPr>
        <p:grpSpPr>
          <a:xfrm>
            <a:off x="199729" y="5104234"/>
            <a:ext cx="882742" cy="360467"/>
            <a:chOff x="2149453" y="2780491"/>
            <a:chExt cx="882742" cy="360467"/>
          </a:xfrm>
        </p:grpSpPr>
        <p:sp>
          <p:nvSpPr>
            <p:cNvPr id="184" name="Diamond 183"/>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85" name="Group 184"/>
            <p:cNvGrpSpPr/>
            <p:nvPr/>
          </p:nvGrpSpPr>
          <p:grpSpPr>
            <a:xfrm>
              <a:off x="2149453" y="2780531"/>
              <a:ext cx="882741" cy="360427"/>
              <a:chOff x="1207810" y="1844437"/>
              <a:chExt cx="922615" cy="360427"/>
            </a:xfrm>
          </p:grpSpPr>
          <p:sp>
            <p:nvSpPr>
              <p:cNvPr id="186" name="Rectangle 185"/>
              <p:cNvSpPr/>
              <p:nvPr/>
            </p:nvSpPr>
            <p:spPr>
              <a:xfrm>
                <a:off x="1437669" y="1844824"/>
                <a:ext cx="692756" cy="360040"/>
              </a:xfrm>
              <a:prstGeom prst="rect">
                <a:avLst/>
              </a:prstGeom>
              <a:solidFill>
                <a:schemeClr val="bg1"/>
              </a:solidFill>
              <a:ln w="6350">
                <a:solidFill>
                  <a:srgbClr val="B8CCCC"/>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Greywater</a:t>
                </a:r>
                <a:endParaRPr lang="en-GB" sz="800" dirty="0">
                  <a:solidFill>
                    <a:schemeClr val="tx1"/>
                  </a:solidFill>
                </a:endParaRPr>
              </a:p>
            </p:txBody>
          </p:sp>
          <p:sp>
            <p:nvSpPr>
              <p:cNvPr id="187" name="Chord 186"/>
              <p:cNvSpPr/>
              <p:nvPr/>
            </p:nvSpPr>
            <p:spPr>
              <a:xfrm>
                <a:off x="1207810" y="1844437"/>
                <a:ext cx="432049" cy="360000"/>
              </a:xfrm>
              <a:prstGeom prst="chord">
                <a:avLst>
                  <a:gd name="adj1" fmla="val 5243982"/>
                  <a:gd name="adj2" fmla="val 16387372"/>
                </a:avLst>
              </a:prstGeom>
              <a:solidFill>
                <a:srgbClr val="B8CCCC"/>
              </a:solidFill>
              <a:ln w="6350">
                <a:solidFill>
                  <a:srgbClr val="B8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93" name="Group 192"/>
          <p:cNvGrpSpPr/>
          <p:nvPr/>
        </p:nvGrpSpPr>
        <p:grpSpPr>
          <a:xfrm>
            <a:off x="200472" y="5789939"/>
            <a:ext cx="882742" cy="360467"/>
            <a:chOff x="2149453" y="2780491"/>
            <a:chExt cx="882742" cy="360467"/>
          </a:xfrm>
        </p:grpSpPr>
        <p:sp>
          <p:nvSpPr>
            <p:cNvPr id="194" name="Diamond 193"/>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95" name="Group 194"/>
            <p:cNvGrpSpPr/>
            <p:nvPr/>
          </p:nvGrpSpPr>
          <p:grpSpPr>
            <a:xfrm>
              <a:off x="2149453" y="2780531"/>
              <a:ext cx="882741" cy="360427"/>
              <a:chOff x="1207810" y="1844437"/>
              <a:chExt cx="922615" cy="360427"/>
            </a:xfrm>
          </p:grpSpPr>
          <p:sp>
            <p:nvSpPr>
              <p:cNvPr id="196" name="Rectangle 195"/>
              <p:cNvSpPr/>
              <p:nvPr/>
            </p:nvSpPr>
            <p:spPr>
              <a:xfrm>
                <a:off x="1437669" y="1844824"/>
                <a:ext cx="692756" cy="360040"/>
              </a:xfrm>
              <a:prstGeom prst="rect">
                <a:avLst/>
              </a:prstGeom>
              <a:solidFill>
                <a:schemeClr val="bg1"/>
              </a:solidFill>
              <a:ln w="6350">
                <a:solidFill>
                  <a:srgbClr val="26C0A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Stormwater</a:t>
                </a:r>
                <a:endParaRPr lang="en-GB" sz="800" dirty="0">
                  <a:solidFill>
                    <a:schemeClr val="tx1"/>
                  </a:solidFill>
                </a:endParaRPr>
              </a:p>
            </p:txBody>
          </p:sp>
          <p:sp>
            <p:nvSpPr>
              <p:cNvPr id="197" name="Chord 196"/>
              <p:cNvSpPr/>
              <p:nvPr/>
            </p:nvSpPr>
            <p:spPr>
              <a:xfrm>
                <a:off x="1207810" y="1844437"/>
                <a:ext cx="432049" cy="360000"/>
              </a:xfrm>
              <a:prstGeom prst="chord">
                <a:avLst>
                  <a:gd name="adj1" fmla="val 5243982"/>
                  <a:gd name="adj2" fmla="val 16387372"/>
                </a:avLst>
              </a:prstGeom>
              <a:solidFill>
                <a:srgbClr val="26C0AA"/>
              </a:solidFill>
              <a:ln w="6350">
                <a:solidFill>
                  <a:srgbClr val="26C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223" name="Group 222"/>
          <p:cNvGrpSpPr/>
          <p:nvPr/>
        </p:nvGrpSpPr>
        <p:grpSpPr>
          <a:xfrm>
            <a:off x="1234704" y="3407792"/>
            <a:ext cx="896267" cy="360040"/>
            <a:chOff x="706264" y="1412776"/>
            <a:chExt cx="896267" cy="360040"/>
          </a:xfrm>
        </p:grpSpPr>
        <p:sp>
          <p:nvSpPr>
            <p:cNvPr id="224" name="Rectangle 223"/>
            <p:cNvSpPr/>
            <p:nvPr/>
          </p:nvSpPr>
          <p:spPr>
            <a:xfrm>
              <a:off x="706265" y="1412776"/>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25" name="Group 224"/>
            <p:cNvGrpSpPr/>
            <p:nvPr/>
          </p:nvGrpSpPr>
          <p:grpSpPr>
            <a:xfrm>
              <a:off x="706264" y="1412776"/>
              <a:ext cx="896267" cy="360040"/>
              <a:chOff x="1234157" y="1484784"/>
              <a:chExt cx="896267" cy="360040"/>
            </a:xfrm>
          </p:grpSpPr>
          <p:sp>
            <p:nvSpPr>
              <p:cNvPr id="226" name="Rectangle 225"/>
              <p:cNvSpPr/>
              <p:nvPr/>
            </p:nvSpPr>
            <p:spPr>
              <a:xfrm>
                <a:off x="1234157" y="1484784"/>
                <a:ext cx="247673" cy="360040"/>
              </a:xfrm>
              <a:prstGeom prst="rect">
                <a:avLst/>
              </a:prstGeom>
              <a:solidFill>
                <a:srgbClr val="CC0000"/>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U.4</a:t>
                </a:r>
                <a:endParaRPr lang="en-GB" sz="800" dirty="0"/>
              </a:p>
            </p:txBody>
          </p:sp>
          <p:sp>
            <p:nvSpPr>
              <p:cNvPr id="227" name="Rectangle 226"/>
              <p:cNvSpPr/>
              <p:nvPr/>
            </p:nvSpPr>
            <p:spPr>
              <a:xfrm>
                <a:off x="1481829" y="1484784"/>
                <a:ext cx="648595" cy="360040"/>
              </a:xfrm>
              <a:prstGeom prst="rect">
                <a:avLst/>
              </a:prstGeom>
              <a:solidFill>
                <a:srgbClr val="FFBDBD"/>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Pour Flush Toilet</a:t>
                </a:r>
                <a:endParaRPr lang="en-GB" sz="800" dirty="0">
                  <a:solidFill>
                    <a:schemeClr val="tx1"/>
                  </a:solidFill>
                </a:endParaRPr>
              </a:p>
            </p:txBody>
          </p:sp>
        </p:grpSp>
      </p:grpSp>
      <p:cxnSp>
        <p:nvCxnSpPr>
          <p:cNvPr id="254" name="Elbow Connector 253"/>
          <p:cNvCxnSpPr>
            <a:stCxn id="224" idx="3"/>
            <a:endCxn id="154" idx="1"/>
          </p:cNvCxnSpPr>
          <p:nvPr/>
        </p:nvCxnSpPr>
        <p:spPr>
          <a:xfrm flipV="1">
            <a:off x="2129235" y="3584590"/>
            <a:ext cx="141565" cy="3222"/>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5" name="Elbow Connector 284"/>
          <p:cNvCxnSpPr>
            <a:stCxn id="154" idx="3"/>
            <a:endCxn id="234" idx="1"/>
          </p:cNvCxnSpPr>
          <p:nvPr/>
        </p:nvCxnSpPr>
        <p:spPr>
          <a:xfrm>
            <a:off x="3152800" y="3584590"/>
            <a:ext cx="129710" cy="427"/>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414" name="Group 413"/>
          <p:cNvGrpSpPr/>
          <p:nvPr/>
        </p:nvGrpSpPr>
        <p:grpSpPr>
          <a:xfrm>
            <a:off x="8807426" y="1717477"/>
            <a:ext cx="896267" cy="360040"/>
            <a:chOff x="6277169" y="944724"/>
            <a:chExt cx="896267" cy="360040"/>
          </a:xfrm>
        </p:grpSpPr>
        <p:sp>
          <p:nvSpPr>
            <p:cNvPr id="415" name="Rectangle 414"/>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16" name="Group 415"/>
            <p:cNvGrpSpPr/>
            <p:nvPr/>
          </p:nvGrpSpPr>
          <p:grpSpPr>
            <a:xfrm>
              <a:off x="6277169" y="944724"/>
              <a:ext cx="896267" cy="360040"/>
              <a:chOff x="1234157" y="1484784"/>
              <a:chExt cx="896267" cy="360040"/>
            </a:xfrm>
          </p:grpSpPr>
          <p:sp>
            <p:nvSpPr>
              <p:cNvPr id="417" name="Rectangle 416"/>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D.12</a:t>
                </a:r>
                <a:endParaRPr lang="en-GB" sz="800" dirty="0"/>
              </a:p>
            </p:txBody>
          </p:sp>
          <p:sp>
            <p:nvSpPr>
              <p:cNvPr id="418" name="Rectangle 417"/>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Surface Disposal and Storage</a:t>
                </a:r>
                <a:endParaRPr lang="en-GB" sz="800" dirty="0">
                  <a:solidFill>
                    <a:schemeClr val="tx1"/>
                  </a:solidFill>
                </a:endParaRPr>
              </a:p>
            </p:txBody>
          </p:sp>
        </p:grpSp>
      </p:grpSp>
      <p:grpSp>
        <p:nvGrpSpPr>
          <p:cNvPr id="420" name="Group 419"/>
          <p:cNvGrpSpPr/>
          <p:nvPr/>
        </p:nvGrpSpPr>
        <p:grpSpPr>
          <a:xfrm>
            <a:off x="8805689" y="3303370"/>
            <a:ext cx="896267" cy="557678"/>
            <a:chOff x="6277169" y="944724"/>
            <a:chExt cx="896267" cy="360040"/>
          </a:xfrm>
        </p:grpSpPr>
        <p:sp>
          <p:nvSpPr>
            <p:cNvPr id="421" name="Rectangle 420"/>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22" name="Group 421"/>
            <p:cNvGrpSpPr/>
            <p:nvPr/>
          </p:nvGrpSpPr>
          <p:grpSpPr>
            <a:xfrm>
              <a:off x="6277169" y="944724"/>
              <a:ext cx="896267" cy="360040"/>
              <a:chOff x="1234157" y="1484784"/>
              <a:chExt cx="896267" cy="360040"/>
            </a:xfrm>
          </p:grpSpPr>
          <p:sp>
            <p:nvSpPr>
              <p:cNvPr id="423" name="Rectangle 422"/>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46800" rIns="0" bIns="46800" rtlCol="0" anchor="t" anchorCtr="0"/>
              <a:lstStyle/>
              <a:p>
                <a:r>
                  <a:rPr lang="de-CH" sz="800" dirty="0" smtClean="0"/>
                  <a:t>D.4</a:t>
                </a:r>
                <a:endParaRPr lang="de-CH" sz="800" dirty="0"/>
              </a:p>
              <a:p>
                <a:r>
                  <a:rPr lang="de-CH" sz="800" dirty="0" smtClean="0"/>
                  <a:t>D.12</a:t>
                </a:r>
                <a:endParaRPr lang="en-GB" sz="800" dirty="0"/>
              </a:p>
            </p:txBody>
          </p:sp>
          <p:sp>
            <p:nvSpPr>
              <p:cNvPr id="424" name="Rectangle 423"/>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lang="en-GB" sz="800" dirty="0" smtClean="0">
                    <a:solidFill>
                      <a:schemeClr val="tx1"/>
                    </a:solidFill>
                  </a:rPr>
                  <a:t>Application </a:t>
                </a:r>
              </a:p>
              <a:p>
                <a:r>
                  <a:rPr lang="en-GB" sz="800" dirty="0" smtClean="0">
                    <a:solidFill>
                      <a:schemeClr val="tx1"/>
                    </a:solidFill>
                  </a:rPr>
                  <a:t>Surface Disposal and Storage</a:t>
                </a:r>
                <a:endParaRPr lang="en-GB" sz="800" dirty="0">
                  <a:solidFill>
                    <a:schemeClr val="tx1"/>
                  </a:solidFill>
                </a:endParaRPr>
              </a:p>
            </p:txBody>
          </p:sp>
        </p:grpSp>
      </p:grpSp>
      <p:grpSp>
        <p:nvGrpSpPr>
          <p:cNvPr id="438" name="Group 437"/>
          <p:cNvGrpSpPr/>
          <p:nvPr/>
        </p:nvGrpSpPr>
        <p:grpSpPr>
          <a:xfrm>
            <a:off x="8807426" y="4978472"/>
            <a:ext cx="896267" cy="612420"/>
            <a:chOff x="6277169" y="944724"/>
            <a:chExt cx="896267" cy="360041"/>
          </a:xfrm>
        </p:grpSpPr>
        <p:sp>
          <p:nvSpPr>
            <p:cNvPr id="439" name="Rectangle 438"/>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40" name="Group 439"/>
            <p:cNvGrpSpPr/>
            <p:nvPr/>
          </p:nvGrpSpPr>
          <p:grpSpPr>
            <a:xfrm>
              <a:off x="6277169" y="944724"/>
              <a:ext cx="896267" cy="360041"/>
              <a:chOff x="1234157" y="1484784"/>
              <a:chExt cx="896267" cy="360041"/>
            </a:xfrm>
          </p:grpSpPr>
          <p:sp>
            <p:nvSpPr>
              <p:cNvPr id="441" name="Rectangle 440"/>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46800" rIns="0" bIns="46800" rtlCol="0" anchor="t" anchorCtr="0"/>
              <a:lstStyle/>
              <a:p>
                <a:r>
                  <a:rPr lang="de-CH" sz="800" dirty="0"/>
                  <a:t>D.6</a:t>
                </a:r>
              </a:p>
              <a:p>
                <a:r>
                  <a:rPr lang="de-CH" sz="800" dirty="0"/>
                  <a:t>D.7</a:t>
                </a:r>
              </a:p>
              <a:p>
                <a:r>
                  <a:rPr lang="de-CH" sz="800" dirty="0"/>
                  <a:t>D.11</a:t>
                </a:r>
              </a:p>
            </p:txBody>
          </p:sp>
          <p:sp>
            <p:nvSpPr>
              <p:cNvPr id="442" name="Rectangle 441"/>
              <p:cNvSpPr/>
              <p:nvPr/>
            </p:nvSpPr>
            <p:spPr>
              <a:xfrm>
                <a:off x="1481829" y="1484785"/>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lang="en-GB" sz="800" dirty="0">
                    <a:solidFill>
                      <a:schemeClr val="tx1"/>
                    </a:solidFill>
                  </a:rPr>
                  <a:t>Irrigation</a:t>
                </a:r>
              </a:p>
              <a:p>
                <a:r>
                  <a:rPr lang="en-GB" sz="800" dirty="0">
                    <a:solidFill>
                      <a:schemeClr val="tx1"/>
                    </a:solidFill>
                  </a:rPr>
                  <a:t>Soak Pit</a:t>
                </a:r>
              </a:p>
              <a:p>
                <a:r>
                  <a:rPr lang="en-GB" sz="800" dirty="0">
                    <a:solidFill>
                      <a:schemeClr val="tx1"/>
                    </a:solidFill>
                  </a:rPr>
                  <a:t>Disposal / Recharge</a:t>
                </a:r>
              </a:p>
            </p:txBody>
          </p:sp>
        </p:grpSp>
      </p:grpSp>
      <p:grpSp>
        <p:nvGrpSpPr>
          <p:cNvPr id="444" name="Group 443"/>
          <p:cNvGrpSpPr/>
          <p:nvPr/>
        </p:nvGrpSpPr>
        <p:grpSpPr>
          <a:xfrm>
            <a:off x="8807426" y="5785228"/>
            <a:ext cx="896267" cy="360040"/>
            <a:chOff x="6277169" y="944724"/>
            <a:chExt cx="896267" cy="360040"/>
          </a:xfrm>
        </p:grpSpPr>
        <p:sp>
          <p:nvSpPr>
            <p:cNvPr id="445" name="Rectangle 444"/>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46" name="Group 445"/>
            <p:cNvGrpSpPr/>
            <p:nvPr/>
          </p:nvGrpSpPr>
          <p:grpSpPr>
            <a:xfrm>
              <a:off x="6277169" y="944724"/>
              <a:ext cx="896267" cy="360040"/>
              <a:chOff x="1234157" y="1484784"/>
              <a:chExt cx="896267" cy="360040"/>
            </a:xfrm>
          </p:grpSpPr>
          <p:sp>
            <p:nvSpPr>
              <p:cNvPr id="447" name="Rectangle 446"/>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D.11</a:t>
                </a:r>
                <a:endParaRPr lang="en-GB" sz="800" dirty="0"/>
              </a:p>
            </p:txBody>
          </p:sp>
          <p:sp>
            <p:nvSpPr>
              <p:cNvPr id="448" name="Rectangle 447"/>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a:solidFill>
                      <a:schemeClr val="tx1"/>
                    </a:solidFill>
                  </a:rPr>
                  <a:t>Disposal / Recharge</a:t>
                </a:r>
              </a:p>
            </p:txBody>
          </p:sp>
        </p:grpSp>
      </p:grpSp>
      <p:grpSp>
        <p:nvGrpSpPr>
          <p:cNvPr id="230" name="Group 229"/>
          <p:cNvGrpSpPr/>
          <p:nvPr/>
        </p:nvGrpSpPr>
        <p:grpSpPr>
          <a:xfrm>
            <a:off x="3282510" y="3404997"/>
            <a:ext cx="896267" cy="360040"/>
            <a:chOff x="1856656" y="1433484"/>
            <a:chExt cx="896267" cy="360040"/>
          </a:xfrm>
        </p:grpSpPr>
        <p:sp>
          <p:nvSpPr>
            <p:cNvPr id="231" name="Rectangle 230"/>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232" name="Group 231"/>
            <p:cNvGrpSpPr/>
            <p:nvPr/>
          </p:nvGrpSpPr>
          <p:grpSpPr>
            <a:xfrm>
              <a:off x="1856656" y="1433484"/>
              <a:ext cx="896267" cy="360040"/>
              <a:chOff x="1234157" y="1484784"/>
              <a:chExt cx="896267" cy="360040"/>
            </a:xfrm>
          </p:grpSpPr>
          <p:sp>
            <p:nvSpPr>
              <p:cNvPr id="233" name="Rectangle 232"/>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Twin Pits for Pour Flush</a:t>
                </a:r>
                <a:endParaRPr lang="en-GB" sz="800" dirty="0">
                  <a:solidFill>
                    <a:schemeClr val="tx1"/>
                  </a:solidFill>
                </a:endParaRPr>
              </a:p>
            </p:txBody>
          </p:sp>
          <p:sp>
            <p:nvSpPr>
              <p:cNvPr id="234" name="Rectangle 233"/>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S.6</a:t>
                </a:r>
                <a:endParaRPr lang="en-GB" sz="800" dirty="0"/>
              </a:p>
            </p:txBody>
          </p:sp>
        </p:grpSp>
      </p:grpSp>
      <p:cxnSp>
        <p:nvCxnSpPr>
          <p:cNvPr id="241" name="Elbow Connector 240"/>
          <p:cNvCxnSpPr>
            <a:stCxn id="231" idx="3"/>
            <a:endCxn id="143" idx="1"/>
          </p:cNvCxnSpPr>
          <p:nvPr/>
        </p:nvCxnSpPr>
        <p:spPr>
          <a:xfrm flipV="1">
            <a:off x="4178777" y="3581995"/>
            <a:ext cx="145123" cy="3022"/>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42" name="Elbow Connector 241"/>
          <p:cNvCxnSpPr>
            <a:endCxn id="421" idx="1"/>
          </p:cNvCxnSpPr>
          <p:nvPr/>
        </p:nvCxnSpPr>
        <p:spPr>
          <a:xfrm flipV="1">
            <a:off x="6239643" y="3582209"/>
            <a:ext cx="2566046" cy="0"/>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250" name="Group 249"/>
          <p:cNvGrpSpPr/>
          <p:nvPr/>
        </p:nvGrpSpPr>
        <p:grpSpPr>
          <a:xfrm>
            <a:off x="178318" y="4412847"/>
            <a:ext cx="882742" cy="360467"/>
            <a:chOff x="2149453" y="2780491"/>
            <a:chExt cx="882742" cy="360467"/>
          </a:xfrm>
        </p:grpSpPr>
        <p:sp>
          <p:nvSpPr>
            <p:cNvPr id="251" name="Diamond 250"/>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52" name="Group 251"/>
            <p:cNvGrpSpPr/>
            <p:nvPr/>
          </p:nvGrpSpPr>
          <p:grpSpPr>
            <a:xfrm>
              <a:off x="2149453" y="2780531"/>
              <a:ext cx="882741" cy="360427"/>
              <a:chOff x="1207810" y="1844437"/>
              <a:chExt cx="922615" cy="360427"/>
            </a:xfrm>
          </p:grpSpPr>
          <p:sp>
            <p:nvSpPr>
              <p:cNvPr id="253" name="Rectangle 252"/>
              <p:cNvSpPr/>
              <p:nvPr/>
            </p:nvSpPr>
            <p:spPr>
              <a:xfrm>
                <a:off x="1437669" y="1844824"/>
                <a:ext cx="692756" cy="360040"/>
              </a:xfrm>
              <a:prstGeom prst="rect">
                <a:avLst/>
              </a:prstGeom>
              <a:solidFill>
                <a:schemeClr val="bg1"/>
              </a:solidFill>
              <a:ln w="6350">
                <a:solidFill>
                  <a:srgbClr val="F2CE9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Anal Cleansing Water</a:t>
                </a:r>
                <a:endParaRPr lang="en-GB" sz="800" dirty="0">
                  <a:solidFill>
                    <a:schemeClr val="tx1"/>
                  </a:solidFill>
                </a:endParaRPr>
              </a:p>
            </p:txBody>
          </p:sp>
          <p:sp>
            <p:nvSpPr>
              <p:cNvPr id="255" name="Chord 254"/>
              <p:cNvSpPr/>
              <p:nvPr/>
            </p:nvSpPr>
            <p:spPr>
              <a:xfrm>
                <a:off x="1207810" y="1844437"/>
                <a:ext cx="432049" cy="360000"/>
              </a:xfrm>
              <a:prstGeom prst="chord">
                <a:avLst>
                  <a:gd name="adj1" fmla="val 5243982"/>
                  <a:gd name="adj2" fmla="val 16387372"/>
                </a:avLst>
              </a:prstGeom>
              <a:solidFill>
                <a:srgbClr val="F2CE9D"/>
              </a:solidFill>
              <a:ln w="6350">
                <a:solidFill>
                  <a:srgbClr val="F2CE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cxnSp>
        <p:nvCxnSpPr>
          <p:cNvPr id="258" name="Elbow Connector 257"/>
          <p:cNvCxnSpPr>
            <a:endCxn id="154" idx="2"/>
          </p:cNvCxnSpPr>
          <p:nvPr/>
        </p:nvCxnSpPr>
        <p:spPr>
          <a:xfrm rot="16200000" flipV="1">
            <a:off x="1951195" y="4525215"/>
            <a:ext cx="1521214" cy="3"/>
          </a:xfrm>
          <a:prstGeom prst="bentConnector3">
            <a:avLst>
              <a:gd name="adj1" fmla="val 50000"/>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59" name="Elbow Connector 258"/>
          <p:cNvCxnSpPr>
            <a:stCxn id="179" idx="3"/>
            <a:endCxn id="417" idx="1"/>
          </p:cNvCxnSpPr>
          <p:nvPr/>
        </p:nvCxnSpPr>
        <p:spPr>
          <a:xfrm flipV="1">
            <a:off x="1082471" y="1897497"/>
            <a:ext cx="7724955" cy="0"/>
          </a:xfrm>
          <a:prstGeom prst="bentConnector3">
            <a:avLst>
              <a:gd name="adj1" fmla="val 50000"/>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08" name="Group 107"/>
          <p:cNvGrpSpPr/>
          <p:nvPr/>
        </p:nvGrpSpPr>
        <p:grpSpPr>
          <a:xfrm>
            <a:off x="5352877" y="3409948"/>
            <a:ext cx="896267" cy="362282"/>
            <a:chOff x="3010520" y="1410534"/>
            <a:chExt cx="896267" cy="362282"/>
          </a:xfrm>
        </p:grpSpPr>
        <p:sp>
          <p:nvSpPr>
            <p:cNvPr id="109" name="Rectangle 108"/>
            <p:cNvSpPr/>
            <p:nvPr/>
          </p:nvSpPr>
          <p:spPr>
            <a:xfrm>
              <a:off x="3010521" y="1410534"/>
              <a:ext cx="894530" cy="360040"/>
            </a:xfrm>
            <a:prstGeom prst="rect">
              <a:avLst/>
            </a:prstGeom>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110" name="Group 109"/>
            <p:cNvGrpSpPr/>
            <p:nvPr/>
          </p:nvGrpSpPr>
          <p:grpSpPr>
            <a:xfrm>
              <a:off x="3010520" y="1412776"/>
              <a:ext cx="896267" cy="360040"/>
              <a:chOff x="1234157" y="1484784"/>
              <a:chExt cx="896267" cy="360040"/>
            </a:xfrm>
          </p:grpSpPr>
          <p:sp>
            <p:nvSpPr>
              <p:cNvPr id="111" name="Rectangle 110"/>
              <p:cNvSpPr/>
              <p:nvPr/>
            </p:nvSpPr>
            <p:spPr>
              <a:xfrm>
                <a:off x="1234157" y="1484784"/>
                <a:ext cx="247673" cy="360040"/>
              </a:xfrm>
              <a:prstGeom prst="rect">
                <a:avLst/>
              </a:prstGeom>
              <a:solidFill>
                <a:srgbClr val="FCD900"/>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solidFill>
                      <a:schemeClr val="tx1"/>
                    </a:solidFill>
                  </a:rPr>
                  <a:t>C.2</a:t>
                </a:r>
                <a:endParaRPr lang="en-GB" sz="800" dirty="0">
                  <a:solidFill>
                    <a:schemeClr val="tx1"/>
                  </a:solidFill>
                </a:endParaRPr>
              </a:p>
            </p:txBody>
          </p:sp>
          <p:sp>
            <p:nvSpPr>
              <p:cNvPr id="112" name="Rectangle 111"/>
              <p:cNvSpPr/>
              <p:nvPr/>
            </p:nvSpPr>
            <p:spPr>
              <a:xfrm>
                <a:off x="1481829" y="1484784"/>
                <a:ext cx="648595"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18000" rIns="7200" rtlCol="0" anchor="ctr"/>
              <a:lstStyle/>
              <a:p>
                <a:r>
                  <a:rPr lang="en-GB" sz="700" dirty="0">
                    <a:solidFill>
                      <a:schemeClr val="tx1"/>
                    </a:solidFill>
                  </a:rPr>
                  <a:t>Human-Powered Emptying and Transport</a:t>
                </a:r>
              </a:p>
            </p:txBody>
          </p:sp>
        </p:grpSp>
      </p:grpSp>
      <p:cxnSp>
        <p:nvCxnSpPr>
          <p:cNvPr id="114" name="Elbow Connector 113"/>
          <p:cNvCxnSpPr>
            <a:stCxn id="245" idx="3"/>
            <a:endCxn id="226" idx="1"/>
          </p:cNvCxnSpPr>
          <p:nvPr/>
        </p:nvCxnSpPr>
        <p:spPr>
          <a:xfrm>
            <a:off x="1084698" y="2521555"/>
            <a:ext cx="150006" cy="1066257"/>
          </a:xfrm>
          <a:prstGeom prst="bentConnector3">
            <a:avLst>
              <a:gd name="adj1" fmla="val 2460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Elbow Connector 117"/>
          <p:cNvCxnSpPr>
            <a:stCxn id="176" idx="3"/>
            <a:endCxn id="224" idx="1"/>
          </p:cNvCxnSpPr>
          <p:nvPr/>
        </p:nvCxnSpPr>
        <p:spPr>
          <a:xfrm flipV="1">
            <a:off x="1083955" y="3587812"/>
            <a:ext cx="150750" cy="338709"/>
          </a:xfrm>
          <a:prstGeom prst="bentConnector3">
            <a:avLst>
              <a:gd name="adj1" fmla="val 24726"/>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Elbow Connector 121"/>
          <p:cNvCxnSpPr>
            <a:stCxn id="199" idx="3"/>
            <a:endCxn id="224" idx="1"/>
          </p:cNvCxnSpPr>
          <p:nvPr/>
        </p:nvCxnSpPr>
        <p:spPr>
          <a:xfrm>
            <a:off x="1066205" y="3229289"/>
            <a:ext cx="168500" cy="358523"/>
          </a:xfrm>
          <a:prstGeom prst="bentConnector3">
            <a:avLst>
              <a:gd name="adj1" fmla="val 27389"/>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Elbow Connector 125"/>
          <p:cNvCxnSpPr>
            <a:stCxn id="179" idx="3"/>
            <a:endCxn id="224" idx="1"/>
          </p:cNvCxnSpPr>
          <p:nvPr/>
        </p:nvCxnSpPr>
        <p:spPr>
          <a:xfrm>
            <a:off x="1082471" y="1899878"/>
            <a:ext cx="152234" cy="1687934"/>
          </a:xfrm>
          <a:prstGeom prst="bentConnector3">
            <a:avLst>
              <a:gd name="adj1" fmla="val 24973"/>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Elbow Connector 136"/>
          <p:cNvCxnSpPr>
            <a:stCxn id="253" idx="3"/>
            <a:endCxn id="226" idx="1"/>
          </p:cNvCxnSpPr>
          <p:nvPr/>
        </p:nvCxnSpPr>
        <p:spPr>
          <a:xfrm flipV="1">
            <a:off x="1061059" y="3587812"/>
            <a:ext cx="173645" cy="1005482"/>
          </a:xfrm>
          <a:prstGeom prst="bentConnector3">
            <a:avLst>
              <a:gd name="adj1" fmla="val 28059"/>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42" name="Group 141"/>
          <p:cNvGrpSpPr/>
          <p:nvPr/>
        </p:nvGrpSpPr>
        <p:grpSpPr>
          <a:xfrm>
            <a:off x="4323158" y="3401975"/>
            <a:ext cx="882742" cy="360467"/>
            <a:chOff x="2149453" y="2780491"/>
            <a:chExt cx="882742" cy="360467"/>
          </a:xfrm>
        </p:grpSpPr>
        <p:sp>
          <p:nvSpPr>
            <p:cNvPr id="143" name="Diamond 142"/>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44" name="Group 143"/>
            <p:cNvGrpSpPr/>
            <p:nvPr/>
          </p:nvGrpSpPr>
          <p:grpSpPr>
            <a:xfrm>
              <a:off x="2149453" y="2780531"/>
              <a:ext cx="882741" cy="360427"/>
              <a:chOff x="1207810" y="1844437"/>
              <a:chExt cx="922615" cy="360427"/>
            </a:xfrm>
          </p:grpSpPr>
          <p:sp>
            <p:nvSpPr>
              <p:cNvPr id="145" name="Rectangle 144"/>
              <p:cNvSpPr/>
              <p:nvPr/>
            </p:nvSpPr>
            <p:spPr>
              <a:xfrm>
                <a:off x="1437669" y="1844824"/>
                <a:ext cx="692756" cy="360040"/>
              </a:xfrm>
              <a:prstGeom prst="rect">
                <a:avLst/>
              </a:prstGeom>
              <a:solidFill>
                <a:schemeClr val="bg1"/>
              </a:solidFill>
              <a:ln w="6350">
                <a:solidFill>
                  <a:srgbClr val="738639"/>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Pit Humus</a:t>
                </a:r>
                <a:endParaRPr lang="en-GB" sz="800" dirty="0">
                  <a:solidFill>
                    <a:schemeClr val="tx1"/>
                  </a:solidFill>
                </a:endParaRPr>
              </a:p>
            </p:txBody>
          </p:sp>
          <p:sp>
            <p:nvSpPr>
              <p:cNvPr id="146" name="Chord 145"/>
              <p:cNvSpPr/>
              <p:nvPr/>
            </p:nvSpPr>
            <p:spPr>
              <a:xfrm>
                <a:off x="1207810" y="1844437"/>
                <a:ext cx="432049" cy="360000"/>
              </a:xfrm>
              <a:prstGeom prst="chord">
                <a:avLst>
                  <a:gd name="adj1" fmla="val 5243982"/>
                  <a:gd name="adj2" fmla="val 16387372"/>
                </a:avLst>
              </a:prstGeom>
              <a:solidFill>
                <a:srgbClr val="738639"/>
              </a:solidFill>
              <a:ln w="6350">
                <a:solidFill>
                  <a:srgbClr val="738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cxnSp>
        <p:nvCxnSpPr>
          <p:cNvPr id="148" name="Elbow Connector 147"/>
          <p:cNvCxnSpPr>
            <a:stCxn id="145" idx="3"/>
            <a:endCxn id="109" idx="1"/>
          </p:cNvCxnSpPr>
          <p:nvPr/>
        </p:nvCxnSpPr>
        <p:spPr>
          <a:xfrm>
            <a:off x="5205899" y="3582422"/>
            <a:ext cx="146979" cy="7546"/>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117" idx="0"/>
          </p:cNvCxnSpPr>
          <p:nvPr/>
        </p:nvCxnSpPr>
        <p:spPr>
          <a:xfrm rot="5400000">
            <a:off x="5547730" y="5537542"/>
            <a:ext cx="505723" cy="4"/>
          </a:xfrm>
          <a:prstGeom prst="bentConnector3">
            <a:avLst>
              <a:gd name="adj1" fmla="val 50000"/>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15" name="Group 114"/>
          <p:cNvGrpSpPr/>
          <p:nvPr/>
        </p:nvGrpSpPr>
        <p:grpSpPr>
          <a:xfrm>
            <a:off x="5353323" y="5790406"/>
            <a:ext cx="894531" cy="360040"/>
            <a:chOff x="8399811" y="2101152"/>
            <a:chExt cx="894531" cy="360040"/>
          </a:xfrm>
        </p:grpSpPr>
        <p:sp>
          <p:nvSpPr>
            <p:cNvPr id="117" name="Rectangle 116"/>
            <p:cNvSpPr/>
            <p:nvPr/>
          </p:nvSpPr>
          <p:spPr>
            <a:xfrm>
              <a:off x="8399811" y="2101152"/>
              <a:ext cx="894531" cy="3548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0" name="Rectangle 119"/>
            <p:cNvSpPr/>
            <p:nvPr/>
          </p:nvSpPr>
          <p:spPr>
            <a:xfrm>
              <a:off x="8399811" y="2101152"/>
              <a:ext cx="894531"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Stormwater</a:t>
              </a:r>
              <a:r>
                <a:rPr lang="en-GB" sz="800" dirty="0" smtClean="0">
                  <a:solidFill>
                    <a:schemeClr val="tx1"/>
                  </a:solidFill>
                </a:rPr>
                <a:t> Drains</a:t>
              </a:r>
              <a:endParaRPr lang="en-GB" sz="800" dirty="0">
                <a:solidFill>
                  <a:schemeClr val="tx1"/>
                </a:solidFill>
              </a:endParaRPr>
            </a:p>
          </p:txBody>
        </p:sp>
      </p:grpSp>
      <p:cxnSp>
        <p:nvCxnSpPr>
          <p:cNvPr id="121" name="Elbow Connector 120"/>
          <p:cNvCxnSpPr>
            <a:endCxn id="120" idx="1"/>
          </p:cNvCxnSpPr>
          <p:nvPr/>
        </p:nvCxnSpPr>
        <p:spPr>
          <a:xfrm>
            <a:off x="1083213" y="5970386"/>
            <a:ext cx="4270110" cy="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Elbow Connector 122"/>
          <p:cNvCxnSpPr>
            <a:stCxn id="117" idx="3"/>
          </p:cNvCxnSpPr>
          <p:nvPr/>
        </p:nvCxnSpPr>
        <p:spPr>
          <a:xfrm>
            <a:off x="6247854" y="5967837"/>
            <a:ext cx="2551882" cy="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25" name="Group 124"/>
          <p:cNvGrpSpPr/>
          <p:nvPr/>
        </p:nvGrpSpPr>
        <p:grpSpPr>
          <a:xfrm>
            <a:off x="3298553" y="5102961"/>
            <a:ext cx="894531" cy="360040"/>
            <a:chOff x="8372328" y="1088079"/>
            <a:chExt cx="894531" cy="360040"/>
          </a:xfrm>
        </p:grpSpPr>
        <p:sp>
          <p:nvSpPr>
            <p:cNvPr id="127" name="Rectangle 126"/>
            <p:cNvSpPr/>
            <p:nvPr/>
          </p:nvSpPr>
          <p:spPr>
            <a:xfrm>
              <a:off x="8372328" y="1089974"/>
              <a:ext cx="894531" cy="3581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8" name="Rectangle 127"/>
            <p:cNvSpPr/>
            <p:nvPr/>
          </p:nvSpPr>
          <p:spPr>
            <a:xfrm>
              <a:off x="8372328" y="1088079"/>
              <a:ext cx="894530" cy="360040"/>
            </a:xfrm>
            <a:prstGeom prst="rect">
              <a:avLst/>
            </a:prstGeom>
            <a:solidFill>
              <a:srgbClr val="FFCD9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Greywater Treatment</a:t>
              </a:r>
              <a:endParaRPr lang="en-GB" sz="800" dirty="0">
                <a:solidFill>
                  <a:schemeClr val="tx1"/>
                </a:solidFill>
              </a:endParaRPr>
            </a:p>
          </p:txBody>
        </p:sp>
      </p:grpSp>
      <p:cxnSp>
        <p:nvCxnSpPr>
          <p:cNvPr id="129" name="Elbow Connector 128"/>
          <p:cNvCxnSpPr>
            <a:endCxn id="127" idx="1"/>
          </p:cNvCxnSpPr>
          <p:nvPr/>
        </p:nvCxnSpPr>
        <p:spPr>
          <a:xfrm flipV="1">
            <a:off x="1082471" y="5283929"/>
            <a:ext cx="2216082" cy="0"/>
          </a:xfrm>
          <a:prstGeom prst="bentConnector3">
            <a:avLst/>
          </a:prstGeom>
          <a:ln w="19050">
            <a:solidFill>
              <a:srgbClr val="1F497D"/>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Elbow Connector 129"/>
          <p:cNvCxnSpPr>
            <a:stCxn id="128" idx="3"/>
          </p:cNvCxnSpPr>
          <p:nvPr/>
        </p:nvCxnSpPr>
        <p:spPr>
          <a:xfrm>
            <a:off x="4193083" y="5282981"/>
            <a:ext cx="130075" cy="806"/>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33597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9" name="Group 458"/>
          <p:cNvGrpSpPr/>
          <p:nvPr/>
        </p:nvGrpSpPr>
        <p:grpSpPr>
          <a:xfrm>
            <a:off x="5339037" y="3769793"/>
            <a:ext cx="896267" cy="692719"/>
            <a:chOff x="5339037" y="3744393"/>
            <a:chExt cx="896267" cy="804267"/>
          </a:xfrm>
        </p:grpSpPr>
        <p:sp>
          <p:nvSpPr>
            <p:cNvPr id="456" name="Rectangle 455"/>
            <p:cNvSpPr/>
            <p:nvPr/>
          </p:nvSpPr>
          <p:spPr>
            <a:xfrm>
              <a:off x="5339038" y="3744393"/>
              <a:ext cx="894530" cy="3602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4" name="Group 23"/>
            <p:cNvGrpSpPr/>
            <p:nvPr/>
          </p:nvGrpSpPr>
          <p:grpSpPr>
            <a:xfrm>
              <a:off x="5339037" y="3744393"/>
              <a:ext cx="896267" cy="804267"/>
              <a:chOff x="5339037" y="3744393"/>
              <a:chExt cx="896267" cy="804267"/>
            </a:xfrm>
          </p:grpSpPr>
          <p:sp>
            <p:nvSpPr>
              <p:cNvPr id="23" name="Rectangle 22"/>
              <p:cNvSpPr/>
              <p:nvPr/>
            </p:nvSpPr>
            <p:spPr>
              <a:xfrm>
                <a:off x="5345113" y="3746497"/>
                <a:ext cx="888455" cy="7971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18" name="Group 117"/>
              <p:cNvGrpSpPr/>
              <p:nvPr/>
            </p:nvGrpSpPr>
            <p:grpSpPr>
              <a:xfrm>
                <a:off x="5339037" y="3744393"/>
                <a:ext cx="896267" cy="804267"/>
                <a:chOff x="3010520" y="1410534"/>
                <a:chExt cx="896267" cy="362282"/>
              </a:xfrm>
            </p:grpSpPr>
            <p:sp>
              <p:nvSpPr>
                <p:cNvPr id="120" name="Rectangle 119"/>
                <p:cNvSpPr/>
                <p:nvPr/>
              </p:nvSpPr>
              <p:spPr>
                <a:xfrm>
                  <a:off x="3010521" y="1410534"/>
                  <a:ext cx="894530" cy="360040"/>
                </a:xfrm>
                <a:prstGeom prst="rect">
                  <a:avLst/>
                </a:prstGeom>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121" name="Group 120"/>
                <p:cNvGrpSpPr/>
                <p:nvPr/>
              </p:nvGrpSpPr>
              <p:grpSpPr>
                <a:xfrm>
                  <a:off x="3010520" y="1411345"/>
                  <a:ext cx="896267" cy="361471"/>
                  <a:chOff x="1234157" y="1483353"/>
                  <a:chExt cx="896267" cy="361471"/>
                </a:xfrm>
              </p:grpSpPr>
              <p:sp>
                <p:nvSpPr>
                  <p:cNvPr id="122" name="Rectangle 121"/>
                  <p:cNvSpPr/>
                  <p:nvPr/>
                </p:nvSpPr>
                <p:spPr>
                  <a:xfrm>
                    <a:off x="1234157" y="1484784"/>
                    <a:ext cx="247673" cy="360040"/>
                  </a:xfrm>
                  <a:prstGeom prst="rect">
                    <a:avLst/>
                  </a:prstGeom>
                  <a:solidFill>
                    <a:srgbClr val="FCD900"/>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46800" tIns="46800" rIns="0" bIns="46800" rtlCol="0" anchor="t" anchorCtr="0"/>
                  <a:lstStyle/>
                  <a:p>
                    <a:r>
                      <a:rPr lang="de-CH" sz="800" dirty="0" smtClean="0">
                        <a:solidFill>
                          <a:schemeClr val="tx1"/>
                        </a:solidFill>
                      </a:rPr>
                      <a:t>C.1</a:t>
                    </a:r>
                  </a:p>
                  <a:p>
                    <a:endParaRPr lang="de-CH" sz="800" dirty="0" smtClean="0">
                      <a:solidFill>
                        <a:schemeClr val="tx1"/>
                      </a:solidFill>
                    </a:endParaRPr>
                  </a:p>
                  <a:p>
                    <a:endParaRPr lang="de-CH" sz="100" dirty="0">
                      <a:solidFill>
                        <a:schemeClr val="tx1"/>
                      </a:solidFill>
                    </a:endParaRPr>
                  </a:p>
                  <a:p>
                    <a:r>
                      <a:rPr lang="de-CH" sz="800" dirty="0" smtClean="0">
                        <a:solidFill>
                          <a:schemeClr val="tx1"/>
                        </a:solidFill>
                      </a:rPr>
                      <a:t>C.3</a:t>
                    </a:r>
                    <a:endParaRPr lang="de-CH" sz="800" dirty="0">
                      <a:solidFill>
                        <a:schemeClr val="tx1"/>
                      </a:solidFill>
                    </a:endParaRPr>
                  </a:p>
                </p:txBody>
              </p:sp>
              <p:sp>
                <p:nvSpPr>
                  <p:cNvPr id="123" name="Rectangle 122"/>
                  <p:cNvSpPr/>
                  <p:nvPr/>
                </p:nvSpPr>
                <p:spPr>
                  <a:xfrm>
                    <a:off x="1481829" y="1483353"/>
                    <a:ext cx="648595"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25200" rIns="0" rtlCol="0" anchor="t" anchorCtr="0"/>
                  <a:lstStyle/>
                  <a:p>
                    <a:r>
                      <a:rPr lang="en-GB" sz="800" dirty="0" err="1" smtClean="0">
                        <a:solidFill>
                          <a:schemeClr val="tx1"/>
                        </a:solidFill>
                      </a:rPr>
                      <a:t>Jerrycan</a:t>
                    </a:r>
                    <a:r>
                      <a:rPr lang="en-GB" sz="800" dirty="0" smtClean="0">
                        <a:solidFill>
                          <a:schemeClr val="tx1"/>
                        </a:solidFill>
                      </a:rPr>
                      <a:t> / Tank</a:t>
                    </a:r>
                  </a:p>
                  <a:p>
                    <a:r>
                      <a:rPr lang="en-GB" sz="800" dirty="0" smtClean="0">
                        <a:solidFill>
                          <a:schemeClr val="tx1"/>
                        </a:solidFill>
                      </a:rPr>
                      <a:t>Motorized Emptying and Transport</a:t>
                    </a:r>
                  </a:p>
                  <a:p>
                    <a:endParaRPr lang="en-GB" sz="700" dirty="0">
                      <a:solidFill>
                        <a:schemeClr val="tx1"/>
                      </a:solidFill>
                    </a:endParaRPr>
                  </a:p>
                </p:txBody>
              </p:sp>
            </p:grpSp>
          </p:grpSp>
        </p:grpSp>
      </p:grpSp>
      <p:grpSp>
        <p:nvGrpSpPr>
          <p:cNvPr id="243" name="Group 242"/>
          <p:cNvGrpSpPr/>
          <p:nvPr/>
        </p:nvGrpSpPr>
        <p:grpSpPr>
          <a:xfrm>
            <a:off x="201956" y="3049269"/>
            <a:ext cx="882742" cy="360467"/>
            <a:chOff x="2149453" y="2780491"/>
            <a:chExt cx="882742" cy="360467"/>
          </a:xfrm>
        </p:grpSpPr>
        <p:sp>
          <p:nvSpPr>
            <p:cNvPr id="245" name="Diamond 244"/>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46" name="Group 245"/>
            <p:cNvGrpSpPr/>
            <p:nvPr/>
          </p:nvGrpSpPr>
          <p:grpSpPr>
            <a:xfrm>
              <a:off x="2149453" y="2780531"/>
              <a:ext cx="882741" cy="360427"/>
              <a:chOff x="1207810" y="1844437"/>
              <a:chExt cx="922615" cy="360427"/>
            </a:xfrm>
          </p:grpSpPr>
          <p:sp>
            <p:nvSpPr>
              <p:cNvPr id="247" name="Rectangle 246"/>
              <p:cNvSpPr/>
              <p:nvPr/>
            </p:nvSpPr>
            <p:spPr>
              <a:xfrm>
                <a:off x="1437669" y="1844824"/>
                <a:ext cx="692756" cy="360040"/>
              </a:xfrm>
              <a:prstGeom prst="rect">
                <a:avLst/>
              </a:prstGeom>
              <a:solidFill>
                <a:schemeClr val="bg1"/>
              </a:solidFill>
              <a:ln w="6350">
                <a:solidFill>
                  <a:srgbClr val="B33E14"/>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Faeces</a:t>
                </a:r>
                <a:endParaRPr lang="en-GB" sz="800" dirty="0">
                  <a:solidFill>
                    <a:schemeClr val="tx1"/>
                  </a:solidFill>
                </a:endParaRPr>
              </a:p>
            </p:txBody>
          </p:sp>
          <p:sp>
            <p:nvSpPr>
              <p:cNvPr id="249" name="Chord 248"/>
              <p:cNvSpPr/>
              <p:nvPr/>
            </p:nvSpPr>
            <p:spPr>
              <a:xfrm>
                <a:off x="1207810" y="1844437"/>
                <a:ext cx="432049" cy="360000"/>
              </a:xfrm>
              <a:prstGeom prst="chord">
                <a:avLst>
                  <a:gd name="adj1" fmla="val 5243982"/>
                  <a:gd name="adj2" fmla="val 16387372"/>
                </a:avLst>
              </a:prstGeom>
              <a:solidFill>
                <a:srgbClr val="B33E14"/>
              </a:solidFill>
              <a:ln w="6350">
                <a:solidFill>
                  <a:srgbClr val="B33E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98" name="Group 197"/>
          <p:cNvGrpSpPr/>
          <p:nvPr/>
        </p:nvGrpSpPr>
        <p:grpSpPr>
          <a:xfrm>
            <a:off x="199728" y="3746070"/>
            <a:ext cx="882742" cy="360467"/>
            <a:chOff x="2149453" y="2780491"/>
            <a:chExt cx="882742" cy="360467"/>
          </a:xfrm>
        </p:grpSpPr>
        <p:sp>
          <p:nvSpPr>
            <p:cNvPr id="199" name="Diamond 19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00" name="Group 199"/>
            <p:cNvGrpSpPr/>
            <p:nvPr/>
          </p:nvGrpSpPr>
          <p:grpSpPr>
            <a:xfrm>
              <a:off x="2149453" y="2780531"/>
              <a:ext cx="882741" cy="360427"/>
              <a:chOff x="1207810" y="1844437"/>
              <a:chExt cx="922615" cy="360427"/>
            </a:xfrm>
          </p:grpSpPr>
          <p:sp>
            <p:nvSpPr>
              <p:cNvPr id="201" name="Rectangle 200"/>
              <p:cNvSpPr/>
              <p:nvPr/>
            </p:nvSpPr>
            <p:spPr>
              <a:xfrm>
                <a:off x="1437669" y="1844824"/>
                <a:ext cx="692756" cy="360040"/>
              </a:xfrm>
              <a:prstGeom prst="rect">
                <a:avLst/>
              </a:prstGeom>
              <a:solidFill>
                <a:schemeClr val="bg1"/>
              </a:solidFill>
              <a:ln w="6350">
                <a:solidFill>
                  <a:srgbClr val="FFF24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Urine</a:t>
                </a:r>
                <a:endParaRPr lang="en-GB" sz="800" dirty="0">
                  <a:solidFill>
                    <a:schemeClr val="tx1"/>
                  </a:solidFill>
                </a:endParaRPr>
              </a:p>
            </p:txBody>
          </p:sp>
          <p:sp>
            <p:nvSpPr>
              <p:cNvPr id="202" name="Chord 201"/>
              <p:cNvSpPr/>
              <p:nvPr/>
            </p:nvSpPr>
            <p:spPr>
              <a:xfrm>
                <a:off x="1207810" y="1844437"/>
                <a:ext cx="432049" cy="360000"/>
              </a:xfrm>
              <a:prstGeom prst="chord">
                <a:avLst>
                  <a:gd name="adj1" fmla="val 5243982"/>
                  <a:gd name="adj2" fmla="val 16387372"/>
                </a:avLst>
              </a:prstGeom>
              <a:solidFill>
                <a:srgbClr val="FFF24D"/>
              </a:solidFill>
              <a:ln w="6350">
                <a:solidFill>
                  <a:srgbClr val="FFF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sp>
        <p:nvSpPr>
          <p:cNvPr id="2" name="Content Placeholder 1"/>
          <p:cNvSpPr>
            <a:spLocks noGrp="1"/>
          </p:cNvSpPr>
          <p:nvPr>
            <p:ph sz="quarter" idx="10"/>
          </p:nvPr>
        </p:nvSpPr>
        <p:spPr/>
        <p:txBody>
          <a:bodyPr/>
          <a:lstStyle/>
          <a:p>
            <a:r>
              <a:rPr lang="en-GB" dirty="0" smtClean="0"/>
              <a:t>System 4: Waterless System with Urine Diversion</a:t>
            </a:r>
            <a:endParaRPr lang="en-GB" dirty="0"/>
          </a:p>
        </p:txBody>
      </p:sp>
      <p:cxnSp>
        <p:nvCxnSpPr>
          <p:cNvPr id="116" name="Elbow Connector 115"/>
          <p:cNvCxnSpPr>
            <a:stCxn id="164" idx="3"/>
            <a:endCxn id="441" idx="1"/>
          </p:cNvCxnSpPr>
          <p:nvPr/>
        </p:nvCxnSpPr>
        <p:spPr>
          <a:xfrm>
            <a:off x="5205158" y="5283787"/>
            <a:ext cx="3602268" cy="0"/>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63" name="Group 162"/>
          <p:cNvGrpSpPr/>
          <p:nvPr/>
        </p:nvGrpSpPr>
        <p:grpSpPr>
          <a:xfrm>
            <a:off x="4322416" y="5103767"/>
            <a:ext cx="882742" cy="360467"/>
            <a:chOff x="2149453" y="2780491"/>
            <a:chExt cx="882742" cy="360467"/>
          </a:xfrm>
        </p:grpSpPr>
        <p:sp>
          <p:nvSpPr>
            <p:cNvPr id="164" name="Diamond 163"/>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65" name="Group 164"/>
            <p:cNvGrpSpPr/>
            <p:nvPr/>
          </p:nvGrpSpPr>
          <p:grpSpPr>
            <a:xfrm>
              <a:off x="2149453" y="2780531"/>
              <a:ext cx="882741" cy="360427"/>
              <a:chOff x="1207810" y="1844437"/>
              <a:chExt cx="922615" cy="360427"/>
            </a:xfrm>
          </p:grpSpPr>
          <p:sp>
            <p:nvSpPr>
              <p:cNvPr id="166" name="Rectangle 165"/>
              <p:cNvSpPr/>
              <p:nvPr/>
            </p:nvSpPr>
            <p:spPr>
              <a:xfrm>
                <a:off x="1437669" y="1844824"/>
                <a:ext cx="692756" cy="360040"/>
              </a:xfrm>
              <a:prstGeom prst="rect">
                <a:avLst/>
              </a:prstGeom>
              <a:solidFill>
                <a:schemeClr val="bg1"/>
              </a:solidFill>
              <a:ln w="6350">
                <a:solidFill>
                  <a:srgbClr val="52949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Effluent</a:t>
                </a:r>
                <a:endParaRPr lang="en-GB" sz="800" dirty="0">
                  <a:solidFill>
                    <a:schemeClr val="tx1"/>
                  </a:solidFill>
                </a:endParaRPr>
              </a:p>
            </p:txBody>
          </p:sp>
          <p:sp>
            <p:nvSpPr>
              <p:cNvPr id="167" name="Chord 166"/>
              <p:cNvSpPr/>
              <p:nvPr/>
            </p:nvSpPr>
            <p:spPr>
              <a:xfrm>
                <a:off x="1207810" y="1844437"/>
                <a:ext cx="432049" cy="360000"/>
              </a:xfrm>
              <a:prstGeom prst="chord">
                <a:avLst>
                  <a:gd name="adj1" fmla="val 5243982"/>
                  <a:gd name="adj2" fmla="val 16387372"/>
                </a:avLst>
              </a:prstGeom>
              <a:solidFill>
                <a:srgbClr val="529491"/>
              </a:solidFill>
              <a:ln w="6350">
                <a:solidFill>
                  <a:srgbClr val="5294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78" name="Group 177"/>
          <p:cNvGrpSpPr/>
          <p:nvPr/>
        </p:nvGrpSpPr>
        <p:grpSpPr>
          <a:xfrm>
            <a:off x="199729" y="1719858"/>
            <a:ext cx="882742" cy="360467"/>
            <a:chOff x="2149453" y="2780491"/>
            <a:chExt cx="882742" cy="360467"/>
          </a:xfrm>
        </p:grpSpPr>
        <p:sp>
          <p:nvSpPr>
            <p:cNvPr id="179" name="Diamond 17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80" name="Group 179"/>
            <p:cNvGrpSpPr/>
            <p:nvPr/>
          </p:nvGrpSpPr>
          <p:grpSpPr>
            <a:xfrm>
              <a:off x="2149453" y="2780531"/>
              <a:ext cx="882741" cy="360427"/>
              <a:chOff x="1207810" y="1844437"/>
              <a:chExt cx="922615" cy="360427"/>
            </a:xfrm>
          </p:grpSpPr>
          <p:sp>
            <p:nvSpPr>
              <p:cNvPr id="181" name="Rectangle 180"/>
              <p:cNvSpPr/>
              <p:nvPr/>
            </p:nvSpPr>
            <p:spPr>
              <a:xfrm>
                <a:off x="1437669" y="1844824"/>
                <a:ext cx="692756" cy="360040"/>
              </a:xfrm>
              <a:prstGeom prst="rect">
                <a:avLst/>
              </a:prstGeom>
              <a:solidFill>
                <a:schemeClr val="bg1"/>
              </a:solidFill>
              <a:ln w="6350">
                <a:solidFill>
                  <a:srgbClr val="F5B8F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Dry Cleansing Materials</a:t>
                </a:r>
                <a:endParaRPr lang="en-GB" sz="800" dirty="0">
                  <a:solidFill>
                    <a:schemeClr val="tx1"/>
                  </a:solidFill>
                </a:endParaRPr>
              </a:p>
            </p:txBody>
          </p:sp>
          <p:sp>
            <p:nvSpPr>
              <p:cNvPr id="182" name="Chord 181"/>
              <p:cNvSpPr/>
              <p:nvPr/>
            </p:nvSpPr>
            <p:spPr>
              <a:xfrm>
                <a:off x="1207810" y="1844437"/>
                <a:ext cx="432049" cy="360000"/>
              </a:xfrm>
              <a:prstGeom prst="chord">
                <a:avLst>
                  <a:gd name="adj1" fmla="val 5243982"/>
                  <a:gd name="adj2" fmla="val 16387372"/>
                </a:avLst>
              </a:prstGeom>
              <a:solidFill>
                <a:srgbClr val="F5B8FA"/>
              </a:solidFill>
              <a:ln w="6350">
                <a:solidFill>
                  <a:srgbClr val="F5B8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83" name="Group 182"/>
          <p:cNvGrpSpPr/>
          <p:nvPr/>
        </p:nvGrpSpPr>
        <p:grpSpPr>
          <a:xfrm>
            <a:off x="199729" y="5104234"/>
            <a:ext cx="882742" cy="360467"/>
            <a:chOff x="2149453" y="2780491"/>
            <a:chExt cx="882742" cy="360467"/>
          </a:xfrm>
        </p:grpSpPr>
        <p:sp>
          <p:nvSpPr>
            <p:cNvPr id="184" name="Diamond 183"/>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85" name="Group 184"/>
            <p:cNvGrpSpPr/>
            <p:nvPr/>
          </p:nvGrpSpPr>
          <p:grpSpPr>
            <a:xfrm>
              <a:off x="2149453" y="2780531"/>
              <a:ext cx="882741" cy="360427"/>
              <a:chOff x="1207810" y="1844437"/>
              <a:chExt cx="922615" cy="360427"/>
            </a:xfrm>
          </p:grpSpPr>
          <p:sp>
            <p:nvSpPr>
              <p:cNvPr id="186" name="Rectangle 185"/>
              <p:cNvSpPr/>
              <p:nvPr/>
            </p:nvSpPr>
            <p:spPr>
              <a:xfrm>
                <a:off x="1437669" y="1844824"/>
                <a:ext cx="692756" cy="360040"/>
              </a:xfrm>
              <a:prstGeom prst="rect">
                <a:avLst/>
              </a:prstGeom>
              <a:solidFill>
                <a:schemeClr val="bg1"/>
              </a:solidFill>
              <a:ln w="6350">
                <a:solidFill>
                  <a:srgbClr val="B8CCCC"/>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Greywater</a:t>
                </a:r>
                <a:endParaRPr lang="en-GB" sz="800" dirty="0">
                  <a:solidFill>
                    <a:schemeClr val="tx1"/>
                  </a:solidFill>
                </a:endParaRPr>
              </a:p>
            </p:txBody>
          </p:sp>
          <p:sp>
            <p:nvSpPr>
              <p:cNvPr id="187" name="Chord 186"/>
              <p:cNvSpPr/>
              <p:nvPr/>
            </p:nvSpPr>
            <p:spPr>
              <a:xfrm>
                <a:off x="1207810" y="1844437"/>
                <a:ext cx="432049" cy="360000"/>
              </a:xfrm>
              <a:prstGeom prst="chord">
                <a:avLst>
                  <a:gd name="adj1" fmla="val 5243982"/>
                  <a:gd name="adj2" fmla="val 16387372"/>
                </a:avLst>
              </a:prstGeom>
              <a:solidFill>
                <a:srgbClr val="B8CCCC"/>
              </a:solidFill>
              <a:ln w="6350">
                <a:solidFill>
                  <a:srgbClr val="B8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93" name="Group 192"/>
          <p:cNvGrpSpPr/>
          <p:nvPr/>
        </p:nvGrpSpPr>
        <p:grpSpPr>
          <a:xfrm>
            <a:off x="200472" y="5789939"/>
            <a:ext cx="882742" cy="360467"/>
            <a:chOff x="2149453" y="2780491"/>
            <a:chExt cx="882742" cy="360467"/>
          </a:xfrm>
        </p:grpSpPr>
        <p:sp>
          <p:nvSpPr>
            <p:cNvPr id="194" name="Diamond 193"/>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95" name="Group 194"/>
            <p:cNvGrpSpPr/>
            <p:nvPr/>
          </p:nvGrpSpPr>
          <p:grpSpPr>
            <a:xfrm>
              <a:off x="2149453" y="2780531"/>
              <a:ext cx="882741" cy="360427"/>
              <a:chOff x="1207810" y="1844437"/>
              <a:chExt cx="922615" cy="360427"/>
            </a:xfrm>
          </p:grpSpPr>
          <p:sp>
            <p:nvSpPr>
              <p:cNvPr id="196" name="Rectangle 195"/>
              <p:cNvSpPr/>
              <p:nvPr/>
            </p:nvSpPr>
            <p:spPr>
              <a:xfrm>
                <a:off x="1437669" y="1844824"/>
                <a:ext cx="692756" cy="360040"/>
              </a:xfrm>
              <a:prstGeom prst="rect">
                <a:avLst/>
              </a:prstGeom>
              <a:solidFill>
                <a:schemeClr val="bg1"/>
              </a:solidFill>
              <a:ln w="6350">
                <a:solidFill>
                  <a:srgbClr val="26C0A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Stormwater</a:t>
                </a:r>
                <a:endParaRPr lang="en-GB" sz="800" dirty="0">
                  <a:solidFill>
                    <a:schemeClr val="tx1"/>
                  </a:solidFill>
                </a:endParaRPr>
              </a:p>
            </p:txBody>
          </p:sp>
          <p:sp>
            <p:nvSpPr>
              <p:cNvPr id="197" name="Chord 196"/>
              <p:cNvSpPr/>
              <p:nvPr/>
            </p:nvSpPr>
            <p:spPr>
              <a:xfrm>
                <a:off x="1207810" y="1844437"/>
                <a:ext cx="432049" cy="360000"/>
              </a:xfrm>
              <a:prstGeom prst="chord">
                <a:avLst>
                  <a:gd name="adj1" fmla="val 5243982"/>
                  <a:gd name="adj2" fmla="val 16387372"/>
                </a:avLst>
              </a:prstGeom>
              <a:solidFill>
                <a:srgbClr val="26C0AA"/>
              </a:solidFill>
              <a:ln w="6350">
                <a:solidFill>
                  <a:srgbClr val="26C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cxnSp>
        <p:nvCxnSpPr>
          <p:cNvPr id="229" name="Elbow Connector 228"/>
          <p:cNvCxnSpPr>
            <a:stCxn id="199" idx="3"/>
            <a:endCxn id="114" idx="1"/>
          </p:cNvCxnSpPr>
          <p:nvPr/>
        </p:nvCxnSpPr>
        <p:spPr>
          <a:xfrm flipV="1">
            <a:off x="1082470" y="3563123"/>
            <a:ext cx="150497" cy="362967"/>
          </a:xfrm>
          <a:prstGeom prst="bentConnector3">
            <a:avLst>
              <a:gd name="adj1" fmla="val 3481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37" name="Elbow Connector 236"/>
          <p:cNvCxnSpPr>
            <a:stCxn id="245" idx="3"/>
            <a:endCxn id="114" idx="1"/>
          </p:cNvCxnSpPr>
          <p:nvPr/>
        </p:nvCxnSpPr>
        <p:spPr>
          <a:xfrm>
            <a:off x="1084698" y="3229289"/>
            <a:ext cx="148269" cy="333834"/>
          </a:xfrm>
          <a:prstGeom prst="bentConnector3">
            <a:avLst>
              <a:gd name="adj1" fmla="val 3458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44" name="Elbow Connector 243"/>
          <p:cNvCxnSpPr>
            <a:stCxn id="251" idx="3"/>
            <a:endCxn id="114" idx="1"/>
          </p:cNvCxnSpPr>
          <p:nvPr/>
        </p:nvCxnSpPr>
        <p:spPr>
          <a:xfrm>
            <a:off x="1083956" y="2521128"/>
            <a:ext cx="149011" cy="1041995"/>
          </a:xfrm>
          <a:prstGeom prst="bentConnector3">
            <a:avLst>
              <a:gd name="adj1" fmla="val 34659"/>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414" name="Group 413"/>
          <p:cNvGrpSpPr/>
          <p:nvPr/>
        </p:nvGrpSpPr>
        <p:grpSpPr>
          <a:xfrm>
            <a:off x="8807426" y="1717477"/>
            <a:ext cx="896267" cy="360040"/>
            <a:chOff x="6277169" y="944724"/>
            <a:chExt cx="896267" cy="360040"/>
          </a:xfrm>
        </p:grpSpPr>
        <p:sp>
          <p:nvSpPr>
            <p:cNvPr id="415" name="Rectangle 414"/>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16" name="Group 415"/>
            <p:cNvGrpSpPr/>
            <p:nvPr/>
          </p:nvGrpSpPr>
          <p:grpSpPr>
            <a:xfrm>
              <a:off x="6277169" y="944724"/>
              <a:ext cx="896267" cy="360040"/>
              <a:chOff x="1234157" y="1484784"/>
              <a:chExt cx="896267" cy="360040"/>
            </a:xfrm>
          </p:grpSpPr>
          <p:sp>
            <p:nvSpPr>
              <p:cNvPr id="417" name="Rectangle 416"/>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D.12</a:t>
                </a:r>
                <a:endParaRPr lang="en-GB" sz="800" dirty="0"/>
              </a:p>
            </p:txBody>
          </p:sp>
          <p:sp>
            <p:nvSpPr>
              <p:cNvPr id="418" name="Rectangle 417"/>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Surface Disposal and Storage</a:t>
                </a:r>
                <a:endParaRPr lang="en-GB" sz="800" dirty="0">
                  <a:solidFill>
                    <a:schemeClr val="tx1"/>
                  </a:solidFill>
                </a:endParaRPr>
              </a:p>
            </p:txBody>
          </p:sp>
        </p:grpSp>
      </p:grpSp>
      <p:grpSp>
        <p:nvGrpSpPr>
          <p:cNvPr id="420" name="Group 419"/>
          <p:cNvGrpSpPr/>
          <p:nvPr/>
        </p:nvGrpSpPr>
        <p:grpSpPr>
          <a:xfrm>
            <a:off x="8805689" y="2954910"/>
            <a:ext cx="896267" cy="557678"/>
            <a:chOff x="6277169" y="944724"/>
            <a:chExt cx="896267" cy="360040"/>
          </a:xfrm>
        </p:grpSpPr>
        <p:sp>
          <p:nvSpPr>
            <p:cNvPr id="421" name="Rectangle 420"/>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22" name="Group 421"/>
            <p:cNvGrpSpPr/>
            <p:nvPr/>
          </p:nvGrpSpPr>
          <p:grpSpPr>
            <a:xfrm>
              <a:off x="6277169" y="944724"/>
              <a:ext cx="896267" cy="360040"/>
              <a:chOff x="1234157" y="1484784"/>
              <a:chExt cx="896267" cy="360040"/>
            </a:xfrm>
          </p:grpSpPr>
          <p:sp>
            <p:nvSpPr>
              <p:cNvPr id="423" name="Rectangle 422"/>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46800" rIns="0" bIns="46800" rtlCol="0" anchor="t" anchorCtr="0"/>
              <a:lstStyle/>
              <a:p>
                <a:r>
                  <a:rPr lang="de-CH" sz="800" dirty="0" smtClean="0"/>
                  <a:t>D.3</a:t>
                </a:r>
                <a:endParaRPr lang="de-CH" sz="800" dirty="0"/>
              </a:p>
              <a:p>
                <a:r>
                  <a:rPr lang="de-CH" sz="800" dirty="0" smtClean="0"/>
                  <a:t>D.12</a:t>
                </a:r>
                <a:endParaRPr lang="en-GB" sz="800" dirty="0"/>
              </a:p>
            </p:txBody>
          </p:sp>
          <p:sp>
            <p:nvSpPr>
              <p:cNvPr id="424" name="Rectangle 423"/>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lang="en-GB" sz="800" dirty="0" smtClean="0">
                    <a:solidFill>
                      <a:schemeClr val="tx1"/>
                    </a:solidFill>
                  </a:rPr>
                  <a:t>Application </a:t>
                </a:r>
              </a:p>
              <a:p>
                <a:r>
                  <a:rPr lang="en-GB" sz="800" dirty="0" smtClean="0">
                    <a:solidFill>
                      <a:schemeClr val="tx1"/>
                    </a:solidFill>
                  </a:rPr>
                  <a:t>Surface Disposal and Storage</a:t>
                </a:r>
                <a:endParaRPr lang="en-GB" sz="800" dirty="0">
                  <a:solidFill>
                    <a:schemeClr val="tx1"/>
                  </a:solidFill>
                </a:endParaRPr>
              </a:p>
            </p:txBody>
          </p:sp>
        </p:grpSp>
      </p:grpSp>
      <p:grpSp>
        <p:nvGrpSpPr>
          <p:cNvPr id="438" name="Group 437"/>
          <p:cNvGrpSpPr/>
          <p:nvPr/>
        </p:nvGrpSpPr>
        <p:grpSpPr>
          <a:xfrm>
            <a:off x="8807426" y="4978472"/>
            <a:ext cx="896267" cy="612420"/>
            <a:chOff x="6277169" y="944724"/>
            <a:chExt cx="896267" cy="360041"/>
          </a:xfrm>
        </p:grpSpPr>
        <p:sp>
          <p:nvSpPr>
            <p:cNvPr id="439" name="Rectangle 438"/>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40" name="Group 439"/>
            <p:cNvGrpSpPr/>
            <p:nvPr/>
          </p:nvGrpSpPr>
          <p:grpSpPr>
            <a:xfrm>
              <a:off x="6277169" y="944724"/>
              <a:ext cx="896267" cy="360041"/>
              <a:chOff x="1234157" y="1484784"/>
              <a:chExt cx="896267" cy="360041"/>
            </a:xfrm>
          </p:grpSpPr>
          <p:sp>
            <p:nvSpPr>
              <p:cNvPr id="441" name="Rectangle 440"/>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46800" rIns="0" bIns="46800" rtlCol="0" anchor="t" anchorCtr="0"/>
              <a:lstStyle/>
              <a:p>
                <a:r>
                  <a:rPr lang="de-CH" sz="800" dirty="0"/>
                  <a:t>D.6</a:t>
                </a:r>
              </a:p>
              <a:p>
                <a:r>
                  <a:rPr lang="de-CH" sz="800" dirty="0"/>
                  <a:t>D.7</a:t>
                </a:r>
              </a:p>
              <a:p>
                <a:r>
                  <a:rPr lang="de-CH" sz="800" dirty="0"/>
                  <a:t>D.11</a:t>
                </a:r>
              </a:p>
            </p:txBody>
          </p:sp>
          <p:sp>
            <p:nvSpPr>
              <p:cNvPr id="442" name="Rectangle 441"/>
              <p:cNvSpPr/>
              <p:nvPr/>
            </p:nvSpPr>
            <p:spPr>
              <a:xfrm>
                <a:off x="1481829" y="1484785"/>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lang="en-GB" sz="800" dirty="0">
                    <a:solidFill>
                      <a:schemeClr val="tx1"/>
                    </a:solidFill>
                  </a:rPr>
                  <a:t>Irrigation</a:t>
                </a:r>
              </a:p>
              <a:p>
                <a:r>
                  <a:rPr lang="en-GB" sz="800" dirty="0">
                    <a:solidFill>
                      <a:schemeClr val="tx1"/>
                    </a:solidFill>
                  </a:rPr>
                  <a:t>Soak Pit</a:t>
                </a:r>
              </a:p>
              <a:p>
                <a:r>
                  <a:rPr lang="en-GB" sz="800" dirty="0">
                    <a:solidFill>
                      <a:schemeClr val="tx1"/>
                    </a:solidFill>
                  </a:rPr>
                  <a:t>Disposal / Recharge</a:t>
                </a:r>
              </a:p>
            </p:txBody>
          </p:sp>
        </p:grpSp>
      </p:grpSp>
      <p:grpSp>
        <p:nvGrpSpPr>
          <p:cNvPr id="444" name="Group 443"/>
          <p:cNvGrpSpPr/>
          <p:nvPr/>
        </p:nvGrpSpPr>
        <p:grpSpPr>
          <a:xfrm>
            <a:off x="8807426" y="5785228"/>
            <a:ext cx="896267" cy="360040"/>
            <a:chOff x="6277169" y="944724"/>
            <a:chExt cx="896267" cy="360040"/>
          </a:xfrm>
        </p:grpSpPr>
        <p:sp>
          <p:nvSpPr>
            <p:cNvPr id="445" name="Rectangle 444"/>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46" name="Group 445"/>
            <p:cNvGrpSpPr/>
            <p:nvPr/>
          </p:nvGrpSpPr>
          <p:grpSpPr>
            <a:xfrm>
              <a:off x="6277169" y="944724"/>
              <a:ext cx="896267" cy="360040"/>
              <a:chOff x="1234157" y="1484784"/>
              <a:chExt cx="896267" cy="360040"/>
            </a:xfrm>
          </p:grpSpPr>
          <p:sp>
            <p:nvSpPr>
              <p:cNvPr id="447" name="Rectangle 446"/>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D.11</a:t>
                </a:r>
                <a:endParaRPr lang="en-GB" sz="800" dirty="0"/>
              </a:p>
            </p:txBody>
          </p:sp>
          <p:sp>
            <p:nvSpPr>
              <p:cNvPr id="448" name="Rectangle 447"/>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a:solidFill>
                      <a:schemeClr val="tx1"/>
                    </a:solidFill>
                  </a:rPr>
                  <a:t>Disposal / Recharge</a:t>
                </a:r>
              </a:p>
            </p:txBody>
          </p:sp>
        </p:grpSp>
      </p:grpSp>
      <p:grpSp>
        <p:nvGrpSpPr>
          <p:cNvPr id="235" name="Group 234"/>
          <p:cNvGrpSpPr/>
          <p:nvPr/>
        </p:nvGrpSpPr>
        <p:grpSpPr>
          <a:xfrm>
            <a:off x="5345112" y="3056110"/>
            <a:ext cx="896267" cy="362282"/>
            <a:chOff x="3010520" y="1410534"/>
            <a:chExt cx="896267" cy="362282"/>
          </a:xfrm>
        </p:grpSpPr>
        <p:sp>
          <p:nvSpPr>
            <p:cNvPr id="236" name="Rectangle 235"/>
            <p:cNvSpPr/>
            <p:nvPr/>
          </p:nvSpPr>
          <p:spPr>
            <a:xfrm>
              <a:off x="3010521" y="141053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238" name="Group 237"/>
            <p:cNvGrpSpPr/>
            <p:nvPr/>
          </p:nvGrpSpPr>
          <p:grpSpPr>
            <a:xfrm>
              <a:off x="3010520" y="1412776"/>
              <a:ext cx="896267" cy="360040"/>
              <a:chOff x="1234157" y="1484784"/>
              <a:chExt cx="896267" cy="360040"/>
            </a:xfrm>
          </p:grpSpPr>
          <p:sp>
            <p:nvSpPr>
              <p:cNvPr id="239" name="Rectangle 238"/>
              <p:cNvSpPr/>
              <p:nvPr/>
            </p:nvSpPr>
            <p:spPr>
              <a:xfrm>
                <a:off x="1234157" y="1484784"/>
                <a:ext cx="247673" cy="360040"/>
              </a:xfrm>
              <a:prstGeom prst="rect">
                <a:avLst/>
              </a:prstGeom>
              <a:solidFill>
                <a:srgbClr val="FCD900"/>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solidFill>
                      <a:schemeClr val="tx1"/>
                    </a:solidFill>
                  </a:rPr>
                  <a:t>C.2</a:t>
                </a:r>
                <a:endParaRPr lang="en-GB" sz="800" dirty="0">
                  <a:solidFill>
                    <a:schemeClr val="tx1"/>
                  </a:solidFill>
                </a:endParaRPr>
              </a:p>
            </p:txBody>
          </p:sp>
          <p:sp>
            <p:nvSpPr>
              <p:cNvPr id="240" name="Rectangle 239"/>
              <p:cNvSpPr/>
              <p:nvPr/>
            </p:nvSpPr>
            <p:spPr>
              <a:xfrm>
                <a:off x="1481829" y="1484784"/>
                <a:ext cx="648595"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25200" rIns="0" rtlCol="0" anchor="ctr"/>
              <a:lstStyle/>
              <a:p>
                <a:r>
                  <a:rPr lang="en-GB" sz="700" dirty="0" smtClean="0">
                    <a:solidFill>
                      <a:schemeClr val="tx1"/>
                    </a:solidFill>
                  </a:rPr>
                  <a:t>Human-Powered Emptying and Transport</a:t>
                </a:r>
                <a:endParaRPr lang="en-GB" sz="700" dirty="0">
                  <a:solidFill>
                    <a:schemeClr val="tx1"/>
                  </a:solidFill>
                </a:endParaRPr>
              </a:p>
            </p:txBody>
          </p:sp>
        </p:grpSp>
      </p:grpSp>
      <p:cxnSp>
        <p:nvCxnSpPr>
          <p:cNvPr id="242" name="Elbow Connector 241"/>
          <p:cNvCxnSpPr>
            <a:stCxn id="236" idx="3"/>
            <a:endCxn id="421" idx="1"/>
          </p:cNvCxnSpPr>
          <p:nvPr/>
        </p:nvCxnSpPr>
        <p:spPr>
          <a:xfrm flipV="1">
            <a:off x="6239643" y="3233749"/>
            <a:ext cx="2566046" cy="0"/>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250" name="Group 249"/>
          <p:cNvGrpSpPr/>
          <p:nvPr/>
        </p:nvGrpSpPr>
        <p:grpSpPr>
          <a:xfrm>
            <a:off x="201214" y="2341108"/>
            <a:ext cx="882742" cy="360467"/>
            <a:chOff x="2149453" y="2780491"/>
            <a:chExt cx="882742" cy="360467"/>
          </a:xfrm>
        </p:grpSpPr>
        <p:sp>
          <p:nvSpPr>
            <p:cNvPr id="251" name="Diamond 250"/>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52" name="Group 251"/>
            <p:cNvGrpSpPr/>
            <p:nvPr/>
          </p:nvGrpSpPr>
          <p:grpSpPr>
            <a:xfrm>
              <a:off x="2149453" y="2780531"/>
              <a:ext cx="882741" cy="360427"/>
              <a:chOff x="1207810" y="1844437"/>
              <a:chExt cx="922615" cy="360427"/>
            </a:xfrm>
          </p:grpSpPr>
          <p:sp>
            <p:nvSpPr>
              <p:cNvPr id="253" name="Rectangle 252"/>
              <p:cNvSpPr/>
              <p:nvPr/>
            </p:nvSpPr>
            <p:spPr>
              <a:xfrm>
                <a:off x="1437669" y="1844824"/>
                <a:ext cx="692756" cy="360040"/>
              </a:xfrm>
              <a:prstGeom prst="rect">
                <a:avLst/>
              </a:prstGeom>
              <a:solidFill>
                <a:schemeClr val="bg1"/>
              </a:solidFill>
              <a:ln w="6350">
                <a:solidFill>
                  <a:srgbClr val="F2CE9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Anal Cleansing Water</a:t>
                </a:r>
                <a:endParaRPr lang="en-GB" sz="800" dirty="0">
                  <a:solidFill>
                    <a:schemeClr val="tx1"/>
                  </a:solidFill>
                </a:endParaRPr>
              </a:p>
            </p:txBody>
          </p:sp>
          <p:sp>
            <p:nvSpPr>
              <p:cNvPr id="255" name="Chord 254"/>
              <p:cNvSpPr/>
              <p:nvPr/>
            </p:nvSpPr>
            <p:spPr>
              <a:xfrm>
                <a:off x="1207810" y="1844437"/>
                <a:ext cx="432049" cy="360000"/>
              </a:xfrm>
              <a:prstGeom prst="chord">
                <a:avLst>
                  <a:gd name="adj1" fmla="val 5243982"/>
                  <a:gd name="adj2" fmla="val 16387372"/>
                </a:avLst>
              </a:prstGeom>
              <a:solidFill>
                <a:srgbClr val="F2CE9D"/>
              </a:solidFill>
              <a:ln w="6350">
                <a:solidFill>
                  <a:srgbClr val="F2CE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cxnSp>
        <p:nvCxnSpPr>
          <p:cNvPr id="256" name="Elbow Connector 255"/>
          <p:cNvCxnSpPr>
            <a:stCxn id="179" idx="3"/>
            <a:endCxn id="111" idx="1"/>
          </p:cNvCxnSpPr>
          <p:nvPr/>
        </p:nvCxnSpPr>
        <p:spPr>
          <a:xfrm>
            <a:off x="1082471" y="1899878"/>
            <a:ext cx="152233" cy="1663245"/>
          </a:xfrm>
          <a:prstGeom prst="bentConnector3">
            <a:avLst>
              <a:gd name="adj1" fmla="val 29978"/>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59" name="Elbow Connector 258"/>
          <p:cNvCxnSpPr>
            <a:stCxn id="179" idx="3"/>
            <a:endCxn id="417" idx="1"/>
          </p:cNvCxnSpPr>
          <p:nvPr/>
        </p:nvCxnSpPr>
        <p:spPr>
          <a:xfrm flipV="1">
            <a:off x="1082471" y="1897497"/>
            <a:ext cx="7724955" cy="0"/>
          </a:xfrm>
          <a:prstGeom prst="bentConnector3">
            <a:avLst>
              <a:gd name="adj1" fmla="val 50000"/>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07" name="Group 106"/>
          <p:cNvGrpSpPr/>
          <p:nvPr/>
        </p:nvGrpSpPr>
        <p:grpSpPr>
          <a:xfrm>
            <a:off x="1232967" y="3252498"/>
            <a:ext cx="896268" cy="621250"/>
            <a:chOff x="3296816" y="2475908"/>
            <a:chExt cx="896268" cy="796161"/>
          </a:xfrm>
        </p:grpSpPr>
        <p:sp>
          <p:nvSpPr>
            <p:cNvPr id="108" name="Rectangle 107"/>
            <p:cNvSpPr/>
            <p:nvPr/>
          </p:nvSpPr>
          <p:spPr>
            <a:xfrm>
              <a:off x="3311085" y="2924884"/>
              <a:ext cx="881999" cy="332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9" name="Rectangle 108"/>
            <p:cNvSpPr/>
            <p:nvPr/>
          </p:nvSpPr>
          <p:spPr>
            <a:xfrm>
              <a:off x="3298553" y="2544106"/>
              <a:ext cx="881999" cy="206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10" name="Group 109"/>
            <p:cNvGrpSpPr/>
            <p:nvPr/>
          </p:nvGrpSpPr>
          <p:grpSpPr>
            <a:xfrm>
              <a:off x="3296816" y="2475908"/>
              <a:ext cx="896267" cy="796161"/>
              <a:chOff x="1856656" y="1433484"/>
              <a:chExt cx="896267" cy="360040"/>
            </a:xfrm>
          </p:grpSpPr>
          <p:sp>
            <p:nvSpPr>
              <p:cNvPr id="111" name="Rectangle 110"/>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112" name="Group 111"/>
              <p:cNvGrpSpPr/>
              <p:nvPr/>
            </p:nvGrpSpPr>
            <p:grpSpPr>
              <a:xfrm>
                <a:off x="1856656" y="1433484"/>
                <a:ext cx="896267" cy="360040"/>
                <a:chOff x="1234157" y="1484784"/>
                <a:chExt cx="896267" cy="360040"/>
              </a:xfrm>
            </p:grpSpPr>
            <p:sp>
              <p:nvSpPr>
                <p:cNvPr id="113" name="Rectangle 112"/>
                <p:cNvSpPr/>
                <p:nvPr/>
              </p:nvSpPr>
              <p:spPr>
                <a:xfrm>
                  <a:off x="1481829" y="1484784"/>
                  <a:ext cx="648595" cy="360040"/>
                </a:xfrm>
                <a:prstGeom prst="rect">
                  <a:avLst/>
                </a:prstGeom>
                <a:solidFill>
                  <a:srgbClr val="FFBDBD"/>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lang="en-GB" sz="800" dirty="0" smtClean="0">
                      <a:solidFill>
                        <a:schemeClr val="tx1"/>
                      </a:solidFill>
                    </a:rPr>
                    <a:t>Urine Diverting Dry Toilet</a:t>
                  </a:r>
                </a:p>
                <a:p>
                  <a:r>
                    <a:rPr lang="en-GB" sz="800" dirty="0" smtClean="0">
                      <a:solidFill>
                        <a:schemeClr val="tx1"/>
                      </a:solidFill>
                    </a:rPr>
                    <a:t>Urinal</a:t>
                  </a:r>
                  <a:endParaRPr lang="en-GB" sz="800" dirty="0">
                    <a:solidFill>
                      <a:schemeClr val="tx1"/>
                    </a:solidFill>
                  </a:endParaRPr>
                </a:p>
              </p:txBody>
            </p:sp>
            <p:sp>
              <p:nvSpPr>
                <p:cNvPr id="114" name="Rectangle 113"/>
                <p:cNvSpPr/>
                <p:nvPr/>
              </p:nvSpPr>
              <p:spPr>
                <a:xfrm>
                  <a:off x="1234157" y="1484784"/>
                  <a:ext cx="247673" cy="360040"/>
                </a:xfrm>
                <a:prstGeom prst="rect">
                  <a:avLst/>
                </a:prstGeom>
                <a:solidFill>
                  <a:srgbClr val="CC0000"/>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46800" tIns="46800" rIns="0" bIns="46800" rtlCol="0" anchor="t" anchorCtr="0"/>
                <a:lstStyle/>
                <a:p>
                  <a:r>
                    <a:rPr lang="de-CH" sz="800" dirty="0" smtClean="0"/>
                    <a:t>U.2</a:t>
                  </a:r>
                </a:p>
                <a:p>
                  <a:endParaRPr lang="de-CH" sz="800" dirty="0" smtClean="0"/>
                </a:p>
                <a:p>
                  <a:endParaRPr lang="de-CH" sz="800" dirty="0" smtClean="0"/>
                </a:p>
                <a:p>
                  <a:r>
                    <a:rPr lang="de-CH" sz="800" dirty="0" smtClean="0"/>
                    <a:t>U.3</a:t>
                  </a:r>
                  <a:endParaRPr lang="en-GB" sz="800" dirty="0"/>
                </a:p>
              </p:txBody>
            </p:sp>
          </p:grpSp>
        </p:grpSp>
      </p:grpSp>
      <p:grpSp>
        <p:nvGrpSpPr>
          <p:cNvPr id="101" name="Group 100"/>
          <p:cNvGrpSpPr/>
          <p:nvPr/>
        </p:nvGrpSpPr>
        <p:grpSpPr>
          <a:xfrm>
            <a:off x="2270058" y="3048842"/>
            <a:ext cx="882742" cy="360467"/>
            <a:chOff x="2149453" y="2780491"/>
            <a:chExt cx="882742" cy="360467"/>
          </a:xfrm>
        </p:grpSpPr>
        <p:sp>
          <p:nvSpPr>
            <p:cNvPr id="102" name="Diamond 101"/>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04" name="Group 103"/>
            <p:cNvGrpSpPr/>
            <p:nvPr/>
          </p:nvGrpSpPr>
          <p:grpSpPr>
            <a:xfrm>
              <a:off x="2149453" y="2780531"/>
              <a:ext cx="882741" cy="360427"/>
              <a:chOff x="1207810" y="1844437"/>
              <a:chExt cx="922615" cy="360427"/>
            </a:xfrm>
          </p:grpSpPr>
          <p:sp>
            <p:nvSpPr>
              <p:cNvPr id="105" name="Rectangle 104"/>
              <p:cNvSpPr/>
              <p:nvPr/>
            </p:nvSpPr>
            <p:spPr>
              <a:xfrm>
                <a:off x="1437669" y="1844824"/>
                <a:ext cx="692756" cy="360040"/>
              </a:xfrm>
              <a:prstGeom prst="rect">
                <a:avLst/>
              </a:prstGeom>
              <a:solidFill>
                <a:schemeClr val="bg1"/>
              </a:solidFill>
              <a:ln w="6350">
                <a:solidFill>
                  <a:srgbClr val="B33E14"/>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Faeces</a:t>
                </a:r>
                <a:endParaRPr lang="en-GB" sz="800" dirty="0">
                  <a:solidFill>
                    <a:schemeClr val="tx1"/>
                  </a:solidFill>
                </a:endParaRPr>
              </a:p>
            </p:txBody>
          </p:sp>
          <p:sp>
            <p:nvSpPr>
              <p:cNvPr id="106" name="Chord 105"/>
              <p:cNvSpPr/>
              <p:nvPr/>
            </p:nvSpPr>
            <p:spPr>
              <a:xfrm>
                <a:off x="1207810" y="1844437"/>
                <a:ext cx="432049" cy="360000"/>
              </a:xfrm>
              <a:prstGeom prst="chord">
                <a:avLst>
                  <a:gd name="adj1" fmla="val 5243982"/>
                  <a:gd name="adj2" fmla="val 16387372"/>
                </a:avLst>
              </a:prstGeom>
              <a:solidFill>
                <a:srgbClr val="B33E14"/>
              </a:solidFill>
              <a:ln w="6350">
                <a:solidFill>
                  <a:srgbClr val="B33E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25" name="Group 124"/>
          <p:cNvGrpSpPr/>
          <p:nvPr/>
        </p:nvGrpSpPr>
        <p:grpSpPr>
          <a:xfrm>
            <a:off x="2267830" y="3745643"/>
            <a:ext cx="882742" cy="360467"/>
            <a:chOff x="2149453" y="2780491"/>
            <a:chExt cx="882742" cy="360467"/>
          </a:xfrm>
        </p:grpSpPr>
        <p:sp>
          <p:nvSpPr>
            <p:cNvPr id="126" name="Diamond 125"/>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27" name="Group 126"/>
            <p:cNvGrpSpPr/>
            <p:nvPr/>
          </p:nvGrpSpPr>
          <p:grpSpPr>
            <a:xfrm>
              <a:off x="2149453" y="2780531"/>
              <a:ext cx="882741" cy="360427"/>
              <a:chOff x="1207810" y="1844437"/>
              <a:chExt cx="922615" cy="360427"/>
            </a:xfrm>
          </p:grpSpPr>
          <p:sp>
            <p:nvSpPr>
              <p:cNvPr id="128" name="Rectangle 127"/>
              <p:cNvSpPr/>
              <p:nvPr/>
            </p:nvSpPr>
            <p:spPr>
              <a:xfrm>
                <a:off x="1437669" y="1844824"/>
                <a:ext cx="692756" cy="360040"/>
              </a:xfrm>
              <a:prstGeom prst="rect">
                <a:avLst/>
              </a:prstGeom>
              <a:solidFill>
                <a:schemeClr val="bg1"/>
              </a:solidFill>
              <a:ln w="6350">
                <a:solidFill>
                  <a:srgbClr val="FFF24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Urine</a:t>
                </a:r>
                <a:endParaRPr lang="en-GB" sz="800" dirty="0">
                  <a:solidFill>
                    <a:schemeClr val="tx1"/>
                  </a:solidFill>
                </a:endParaRPr>
              </a:p>
            </p:txBody>
          </p:sp>
          <p:sp>
            <p:nvSpPr>
              <p:cNvPr id="129" name="Chord 128"/>
              <p:cNvSpPr/>
              <p:nvPr/>
            </p:nvSpPr>
            <p:spPr>
              <a:xfrm>
                <a:off x="1207810" y="1844437"/>
                <a:ext cx="432049" cy="360000"/>
              </a:xfrm>
              <a:prstGeom prst="chord">
                <a:avLst>
                  <a:gd name="adj1" fmla="val 5243982"/>
                  <a:gd name="adj2" fmla="val 16387372"/>
                </a:avLst>
              </a:prstGeom>
              <a:solidFill>
                <a:srgbClr val="FFF24D"/>
              </a:solidFill>
              <a:ln w="6350">
                <a:solidFill>
                  <a:srgbClr val="FFF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30" name="Group 129"/>
          <p:cNvGrpSpPr/>
          <p:nvPr/>
        </p:nvGrpSpPr>
        <p:grpSpPr>
          <a:xfrm>
            <a:off x="2269316" y="2340681"/>
            <a:ext cx="882742" cy="360467"/>
            <a:chOff x="2149453" y="2780491"/>
            <a:chExt cx="882742" cy="360467"/>
          </a:xfrm>
        </p:grpSpPr>
        <p:sp>
          <p:nvSpPr>
            <p:cNvPr id="131" name="Diamond 130"/>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32" name="Group 131"/>
            <p:cNvGrpSpPr/>
            <p:nvPr/>
          </p:nvGrpSpPr>
          <p:grpSpPr>
            <a:xfrm>
              <a:off x="2149453" y="2780531"/>
              <a:ext cx="882741" cy="360427"/>
              <a:chOff x="1207810" y="1844437"/>
              <a:chExt cx="922615" cy="360427"/>
            </a:xfrm>
          </p:grpSpPr>
          <p:sp>
            <p:nvSpPr>
              <p:cNvPr id="133" name="Rectangle 132"/>
              <p:cNvSpPr/>
              <p:nvPr/>
            </p:nvSpPr>
            <p:spPr>
              <a:xfrm>
                <a:off x="1437669" y="1844824"/>
                <a:ext cx="692756" cy="360040"/>
              </a:xfrm>
              <a:prstGeom prst="rect">
                <a:avLst/>
              </a:prstGeom>
              <a:solidFill>
                <a:schemeClr val="bg1"/>
              </a:solidFill>
              <a:ln w="6350">
                <a:solidFill>
                  <a:srgbClr val="F2CE9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Anal Cleansing Water</a:t>
                </a:r>
                <a:endParaRPr lang="en-GB" sz="800" dirty="0">
                  <a:solidFill>
                    <a:schemeClr val="tx1"/>
                  </a:solidFill>
                </a:endParaRPr>
              </a:p>
            </p:txBody>
          </p:sp>
          <p:sp>
            <p:nvSpPr>
              <p:cNvPr id="134" name="Chord 133"/>
              <p:cNvSpPr/>
              <p:nvPr/>
            </p:nvSpPr>
            <p:spPr>
              <a:xfrm>
                <a:off x="1207810" y="1844437"/>
                <a:ext cx="432049" cy="360000"/>
              </a:xfrm>
              <a:prstGeom prst="chord">
                <a:avLst>
                  <a:gd name="adj1" fmla="val 5243982"/>
                  <a:gd name="adj2" fmla="val 16387372"/>
                </a:avLst>
              </a:prstGeom>
              <a:solidFill>
                <a:srgbClr val="F2CE9D"/>
              </a:solidFill>
              <a:ln w="6350">
                <a:solidFill>
                  <a:srgbClr val="F2CE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cxnSp>
        <p:nvCxnSpPr>
          <p:cNvPr id="135" name="Elbow Connector 134"/>
          <p:cNvCxnSpPr>
            <a:stCxn id="113" idx="3"/>
            <a:endCxn id="102" idx="1"/>
          </p:cNvCxnSpPr>
          <p:nvPr/>
        </p:nvCxnSpPr>
        <p:spPr>
          <a:xfrm flipV="1">
            <a:off x="2129234" y="3228862"/>
            <a:ext cx="141566" cy="334261"/>
          </a:xfrm>
          <a:prstGeom prst="bentConnector3">
            <a:avLst>
              <a:gd name="adj1" fmla="val 3385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Elbow Connector 135"/>
          <p:cNvCxnSpPr>
            <a:stCxn id="113" idx="3"/>
            <a:endCxn id="131" idx="1"/>
          </p:cNvCxnSpPr>
          <p:nvPr/>
        </p:nvCxnSpPr>
        <p:spPr>
          <a:xfrm flipV="1">
            <a:off x="2129234" y="2520701"/>
            <a:ext cx="140824" cy="1042422"/>
          </a:xfrm>
          <a:prstGeom prst="bentConnector3">
            <a:avLst>
              <a:gd name="adj1" fmla="val 28356"/>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Elbow Connector 136"/>
          <p:cNvCxnSpPr>
            <a:stCxn id="113" idx="3"/>
            <a:endCxn id="126" idx="1"/>
          </p:cNvCxnSpPr>
          <p:nvPr/>
        </p:nvCxnSpPr>
        <p:spPr>
          <a:xfrm>
            <a:off x="2129234" y="3563123"/>
            <a:ext cx="139338" cy="362540"/>
          </a:xfrm>
          <a:prstGeom prst="bentConnector3">
            <a:avLst>
              <a:gd name="adj1" fmla="val 33594"/>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39" name="Group 138"/>
          <p:cNvGrpSpPr/>
          <p:nvPr/>
        </p:nvGrpSpPr>
        <p:grpSpPr>
          <a:xfrm>
            <a:off x="3282510" y="3760025"/>
            <a:ext cx="896267" cy="360040"/>
            <a:chOff x="1856656" y="1433484"/>
            <a:chExt cx="896267" cy="360040"/>
          </a:xfrm>
        </p:grpSpPr>
        <p:sp>
          <p:nvSpPr>
            <p:cNvPr id="140" name="Rectangle 139"/>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141" name="Group 140"/>
            <p:cNvGrpSpPr/>
            <p:nvPr/>
          </p:nvGrpSpPr>
          <p:grpSpPr>
            <a:xfrm>
              <a:off x="1856656" y="1433484"/>
              <a:ext cx="896267" cy="360040"/>
              <a:chOff x="1234157" y="1484784"/>
              <a:chExt cx="896267" cy="360040"/>
            </a:xfrm>
          </p:grpSpPr>
          <p:sp>
            <p:nvSpPr>
              <p:cNvPr id="142" name="Rectangle 141"/>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Storage Tank </a:t>
                </a:r>
                <a:endParaRPr lang="en-GB" sz="800" dirty="0">
                  <a:solidFill>
                    <a:schemeClr val="tx1"/>
                  </a:solidFill>
                </a:endParaRPr>
              </a:p>
            </p:txBody>
          </p:sp>
          <p:sp>
            <p:nvSpPr>
              <p:cNvPr id="143" name="Rectangle 142"/>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S.1</a:t>
                </a:r>
                <a:endParaRPr lang="en-GB" sz="800" dirty="0"/>
              </a:p>
            </p:txBody>
          </p:sp>
        </p:grpSp>
      </p:grpSp>
      <p:grpSp>
        <p:nvGrpSpPr>
          <p:cNvPr id="144" name="Group 143"/>
          <p:cNvGrpSpPr/>
          <p:nvPr/>
        </p:nvGrpSpPr>
        <p:grpSpPr>
          <a:xfrm>
            <a:off x="3282510" y="3056110"/>
            <a:ext cx="896267" cy="360040"/>
            <a:chOff x="1856656" y="1433484"/>
            <a:chExt cx="896267" cy="360040"/>
          </a:xfrm>
        </p:grpSpPr>
        <p:sp>
          <p:nvSpPr>
            <p:cNvPr id="145" name="Rectangle 144"/>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146" name="Group 145"/>
            <p:cNvGrpSpPr/>
            <p:nvPr/>
          </p:nvGrpSpPr>
          <p:grpSpPr>
            <a:xfrm>
              <a:off x="1856656" y="1433484"/>
              <a:ext cx="896267" cy="360040"/>
              <a:chOff x="1234157" y="1484784"/>
              <a:chExt cx="896267" cy="360040"/>
            </a:xfrm>
          </p:grpSpPr>
          <p:sp>
            <p:nvSpPr>
              <p:cNvPr id="147" name="Rectangle 146"/>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Dehydration Vaults</a:t>
                </a:r>
                <a:endParaRPr lang="en-GB" sz="800" dirty="0">
                  <a:solidFill>
                    <a:schemeClr val="tx1"/>
                  </a:solidFill>
                </a:endParaRPr>
              </a:p>
            </p:txBody>
          </p:sp>
          <p:sp>
            <p:nvSpPr>
              <p:cNvPr id="148" name="Rectangle 147"/>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S.7</a:t>
                </a:r>
                <a:endParaRPr lang="en-GB" sz="800" dirty="0"/>
              </a:p>
            </p:txBody>
          </p:sp>
        </p:grpSp>
      </p:grpSp>
      <p:grpSp>
        <p:nvGrpSpPr>
          <p:cNvPr id="149" name="Group 148"/>
          <p:cNvGrpSpPr/>
          <p:nvPr/>
        </p:nvGrpSpPr>
        <p:grpSpPr>
          <a:xfrm>
            <a:off x="4322415" y="3055683"/>
            <a:ext cx="882742" cy="360467"/>
            <a:chOff x="2149453" y="2780491"/>
            <a:chExt cx="882742" cy="360467"/>
          </a:xfrm>
        </p:grpSpPr>
        <p:sp>
          <p:nvSpPr>
            <p:cNvPr id="150" name="Diamond 149"/>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51" name="Group 150"/>
            <p:cNvGrpSpPr/>
            <p:nvPr/>
          </p:nvGrpSpPr>
          <p:grpSpPr>
            <a:xfrm>
              <a:off x="2149453" y="2780531"/>
              <a:ext cx="882741" cy="360427"/>
              <a:chOff x="1207810" y="1844437"/>
              <a:chExt cx="922615" cy="360427"/>
            </a:xfrm>
          </p:grpSpPr>
          <p:sp>
            <p:nvSpPr>
              <p:cNvPr id="152" name="Rectangle 151"/>
              <p:cNvSpPr/>
              <p:nvPr/>
            </p:nvSpPr>
            <p:spPr>
              <a:xfrm>
                <a:off x="1437669" y="1844824"/>
                <a:ext cx="692756" cy="360040"/>
              </a:xfrm>
              <a:prstGeom prst="rect">
                <a:avLst/>
              </a:prstGeom>
              <a:solidFill>
                <a:schemeClr val="bg1"/>
              </a:solidFill>
              <a:ln w="6350">
                <a:solidFill>
                  <a:srgbClr val="7317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Dried Faeces</a:t>
                </a:r>
                <a:endParaRPr lang="en-GB" sz="800" dirty="0">
                  <a:solidFill>
                    <a:schemeClr val="tx1"/>
                  </a:solidFill>
                </a:endParaRPr>
              </a:p>
            </p:txBody>
          </p:sp>
          <p:sp>
            <p:nvSpPr>
              <p:cNvPr id="153" name="Chord 152"/>
              <p:cNvSpPr/>
              <p:nvPr/>
            </p:nvSpPr>
            <p:spPr>
              <a:xfrm>
                <a:off x="1207810" y="1844437"/>
                <a:ext cx="432049" cy="360000"/>
              </a:xfrm>
              <a:prstGeom prst="chord">
                <a:avLst>
                  <a:gd name="adj1" fmla="val 5243982"/>
                  <a:gd name="adj2" fmla="val 16387372"/>
                </a:avLst>
              </a:prstGeom>
              <a:solidFill>
                <a:srgbClr val="731700"/>
              </a:solidFill>
              <a:ln w="6350">
                <a:solidFill>
                  <a:srgbClr val="731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54" name="Group 153"/>
          <p:cNvGrpSpPr/>
          <p:nvPr/>
        </p:nvGrpSpPr>
        <p:grpSpPr>
          <a:xfrm>
            <a:off x="4322414" y="3744606"/>
            <a:ext cx="882742" cy="360467"/>
            <a:chOff x="2149453" y="2780491"/>
            <a:chExt cx="882742" cy="360467"/>
          </a:xfrm>
        </p:grpSpPr>
        <p:sp>
          <p:nvSpPr>
            <p:cNvPr id="155" name="Diamond 154"/>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56" name="Group 155"/>
            <p:cNvGrpSpPr/>
            <p:nvPr/>
          </p:nvGrpSpPr>
          <p:grpSpPr>
            <a:xfrm>
              <a:off x="2149453" y="2780531"/>
              <a:ext cx="882741" cy="360427"/>
              <a:chOff x="1207810" y="1844437"/>
              <a:chExt cx="922615" cy="360427"/>
            </a:xfrm>
          </p:grpSpPr>
          <p:sp>
            <p:nvSpPr>
              <p:cNvPr id="157" name="Rectangle 156"/>
              <p:cNvSpPr/>
              <p:nvPr/>
            </p:nvSpPr>
            <p:spPr>
              <a:xfrm>
                <a:off x="1437669" y="1844824"/>
                <a:ext cx="692756" cy="360040"/>
              </a:xfrm>
              <a:prstGeom prst="rect">
                <a:avLst/>
              </a:prstGeom>
              <a:solidFill>
                <a:schemeClr val="bg1"/>
              </a:solidFill>
              <a:ln w="6350">
                <a:solidFill>
                  <a:srgbClr val="FFBF4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Stored Urine</a:t>
                </a:r>
                <a:endParaRPr lang="en-GB" sz="800" dirty="0">
                  <a:solidFill>
                    <a:schemeClr val="tx1"/>
                  </a:solidFill>
                </a:endParaRPr>
              </a:p>
            </p:txBody>
          </p:sp>
          <p:sp>
            <p:nvSpPr>
              <p:cNvPr id="158" name="Chord 157"/>
              <p:cNvSpPr/>
              <p:nvPr/>
            </p:nvSpPr>
            <p:spPr>
              <a:xfrm>
                <a:off x="1207810" y="1844437"/>
                <a:ext cx="432049" cy="360000"/>
              </a:xfrm>
              <a:prstGeom prst="chord">
                <a:avLst>
                  <a:gd name="adj1" fmla="val 5243982"/>
                  <a:gd name="adj2" fmla="val 16387372"/>
                </a:avLst>
              </a:prstGeom>
              <a:solidFill>
                <a:srgbClr val="FFBF4D"/>
              </a:solidFill>
              <a:ln w="6350">
                <a:solidFill>
                  <a:srgbClr val="FFB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cxnSp>
        <p:nvCxnSpPr>
          <p:cNvPr id="161" name="Elbow Connector 160"/>
          <p:cNvCxnSpPr>
            <a:stCxn id="150" idx="3"/>
            <a:endCxn id="236" idx="1"/>
          </p:cNvCxnSpPr>
          <p:nvPr/>
        </p:nvCxnSpPr>
        <p:spPr>
          <a:xfrm>
            <a:off x="5205157" y="3235703"/>
            <a:ext cx="139956" cy="427"/>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Elbow Connector 167"/>
          <p:cNvCxnSpPr>
            <a:stCxn id="105" idx="3"/>
            <a:endCxn id="145" idx="1"/>
          </p:cNvCxnSpPr>
          <p:nvPr/>
        </p:nvCxnSpPr>
        <p:spPr>
          <a:xfrm>
            <a:off x="3152799" y="3229289"/>
            <a:ext cx="131448" cy="6841"/>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70" name="Elbow Connector 169"/>
          <p:cNvCxnSpPr>
            <a:stCxn id="126" idx="3"/>
            <a:endCxn id="143" idx="1"/>
          </p:cNvCxnSpPr>
          <p:nvPr/>
        </p:nvCxnSpPr>
        <p:spPr>
          <a:xfrm>
            <a:off x="3150572" y="3925663"/>
            <a:ext cx="131938" cy="14382"/>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Elbow Connector 172"/>
          <p:cNvCxnSpPr>
            <a:stCxn id="147" idx="3"/>
          </p:cNvCxnSpPr>
          <p:nvPr/>
        </p:nvCxnSpPr>
        <p:spPr>
          <a:xfrm flipV="1">
            <a:off x="4178777" y="3228862"/>
            <a:ext cx="144381" cy="7268"/>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76" name="Elbow Connector 175"/>
          <p:cNvCxnSpPr>
            <a:stCxn id="140" idx="3"/>
          </p:cNvCxnSpPr>
          <p:nvPr/>
        </p:nvCxnSpPr>
        <p:spPr>
          <a:xfrm>
            <a:off x="4178777" y="3940045"/>
            <a:ext cx="143637" cy="12700"/>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8" name="Elbow Connector 187"/>
          <p:cNvCxnSpPr>
            <a:stCxn id="155" idx="3"/>
            <a:endCxn id="456" idx="1"/>
          </p:cNvCxnSpPr>
          <p:nvPr/>
        </p:nvCxnSpPr>
        <p:spPr>
          <a:xfrm>
            <a:off x="5205156" y="3924626"/>
            <a:ext cx="133882" cy="311"/>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89" name="Group 188"/>
          <p:cNvGrpSpPr/>
          <p:nvPr/>
        </p:nvGrpSpPr>
        <p:grpSpPr>
          <a:xfrm>
            <a:off x="8803218" y="2341535"/>
            <a:ext cx="896267" cy="360040"/>
            <a:chOff x="6277169" y="944724"/>
            <a:chExt cx="896267" cy="360040"/>
          </a:xfrm>
        </p:grpSpPr>
        <p:sp>
          <p:nvSpPr>
            <p:cNvPr id="190" name="Rectangle 189"/>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191" name="Group 190"/>
            <p:cNvGrpSpPr/>
            <p:nvPr/>
          </p:nvGrpSpPr>
          <p:grpSpPr>
            <a:xfrm>
              <a:off x="6277169" y="944724"/>
              <a:ext cx="896267" cy="360040"/>
              <a:chOff x="1234157" y="1484784"/>
              <a:chExt cx="896267" cy="360040"/>
            </a:xfrm>
          </p:grpSpPr>
          <p:sp>
            <p:nvSpPr>
              <p:cNvPr id="192" name="Rectangle 191"/>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D.7</a:t>
                </a:r>
                <a:endParaRPr lang="en-GB" sz="800" dirty="0"/>
              </a:p>
            </p:txBody>
          </p:sp>
          <p:sp>
            <p:nvSpPr>
              <p:cNvPr id="203" name="Rectangle 202"/>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Soak Pit</a:t>
                </a:r>
                <a:endParaRPr lang="en-GB" sz="800" dirty="0">
                  <a:solidFill>
                    <a:schemeClr val="tx1"/>
                  </a:solidFill>
                </a:endParaRPr>
              </a:p>
            </p:txBody>
          </p:sp>
        </p:grpSp>
      </p:grpSp>
      <p:cxnSp>
        <p:nvCxnSpPr>
          <p:cNvPr id="204" name="Elbow Connector 203"/>
          <p:cNvCxnSpPr>
            <a:stCxn id="131" idx="3"/>
            <a:endCxn id="192" idx="1"/>
          </p:cNvCxnSpPr>
          <p:nvPr/>
        </p:nvCxnSpPr>
        <p:spPr>
          <a:xfrm>
            <a:off x="3152058" y="2520701"/>
            <a:ext cx="5651160" cy="854"/>
          </a:xfrm>
          <a:prstGeom prst="bentConnector3">
            <a:avLst>
              <a:gd name="adj1" fmla="val 50000"/>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05" name="Elbow Connector 204"/>
          <p:cNvCxnSpPr>
            <a:stCxn id="126" idx="2"/>
            <a:endCxn id="439" idx="0"/>
          </p:cNvCxnSpPr>
          <p:nvPr/>
        </p:nvCxnSpPr>
        <p:spPr>
          <a:xfrm rot="16200000" flipH="1">
            <a:off x="5545737" y="1269517"/>
            <a:ext cx="872789" cy="6545119"/>
          </a:xfrm>
          <a:prstGeom prst="bentConnector3">
            <a:avLst>
              <a:gd name="adj1" fmla="val 76191"/>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206" name="Group 205"/>
          <p:cNvGrpSpPr/>
          <p:nvPr/>
        </p:nvGrpSpPr>
        <p:grpSpPr>
          <a:xfrm>
            <a:off x="8803218" y="3744944"/>
            <a:ext cx="896267" cy="360040"/>
            <a:chOff x="6277169" y="944724"/>
            <a:chExt cx="896267" cy="360040"/>
          </a:xfrm>
        </p:grpSpPr>
        <p:sp>
          <p:nvSpPr>
            <p:cNvPr id="207" name="Rectangle 206"/>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208" name="Group 207"/>
            <p:cNvGrpSpPr/>
            <p:nvPr/>
          </p:nvGrpSpPr>
          <p:grpSpPr>
            <a:xfrm>
              <a:off x="6277169" y="944724"/>
              <a:ext cx="896267" cy="360040"/>
              <a:chOff x="1234157" y="1484784"/>
              <a:chExt cx="896267" cy="360040"/>
            </a:xfrm>
          </p:grpSpPr>
          <p:sp>
            <p:nvSpPr>
              <p:cNvPr id="209" name="Rectangle 208"/>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D.2</a:t>
                </a:r>
                <a:endParaRPr lang="en-GB" sz="800" dirty="0"/>
              </a:p>
            </p:txBody>
          </p:sp>
          <p:sp>
            <p:nvSpPr>
              <p:cNvPr id="210" name="Rectangle 209"/>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Application</a:t>
                </a:r>
                <a:endParaRPr lang="en-GB" sz="800" dirty="0">
                  <a:solidFill>
                    <a:schemeClr val="tx1"/>
                  </a:solidFill>
                </a:endParaRPr>
              </a:p>
            </p:txBody>
          </p:sp>
        </p:grpSp>
      </p:grpSp>
      <p:cxnSp>
        <p:nvCxnSpPr>
          <p:cNvPr id="211" name="Elbow Connector 210"/>
          <p:cNvCxnSpPr>
            <a:stCxn id="456" idx="3"/>
            <a:endCxn id="209" idx="1"/>
          </p:cNvCxnSpPr>
          <p:nvPr/>
        </p:nvCxnSpPr>
        <p:spPr>
          <a:xfrm>
            <a:off x="6233568" y="3924937"/>
            <a:ext cx="2569650" cy="0"/>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Elbow Connector 158"/>
          <p:cNvCxnSpPr>
            <a:endCxn id="162" idx="0"/>
          </p:cNvCxnSpPr>
          <p:nvPr/>
        </p:nvCxnSpPr>
        <p:spPr>
          <a:xfrm rot="5400000">
            <a:off x="5547730" y="5537542"/>
            <a:ext cx="505723" cy="4"/>
          </a:xfrm>
          <a:prstGeom prst="bentConnector3">
            <a:avLst>
              <a:gd name="adj1" fmla="val 50000"/>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60" name="Group 159"/>
          <p:cNvGrpSpPr/>
          <p:nvPr/>
        </p:nvGrpSpPr>
        <p:grpSpPr>
          <a:xfrm>
            <a:off x="5353323" y="5790406"/>
            <a:ext cx="894531" cy="360040"/>
            <a:chOff x="8399811" y="2101152"/>
            <a:chExt cx="894531" cy="360040"/>
          </a:xfrm>
        </p:grpSpPr>
        <p:sp>
          <p:nvSpPr>
            <p:cNvPr id="162" name="Rectangle 161"/>
            <p:cNvSpPr/>
            <p:nvPr/>
          </p:nvSpPr>
          <p:spPr>
            <a:xfrm>
              <a:off x="8399811" y="2101152"/>
              <a:ext cx="894531" cy="3548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69" name="Rectangle 168"/>
            <p:cNvSpPr/>
            <p:nvPr/>
          </p:nvSpPr>
          <p:spPr>
            <a:xfrm>
              <a:off x="8399811" y="2101152"/>
              <a:ext cx="894531"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Stormwater</a:t>
              </a:r>
              <a:r>
                <a:rPr lang="en-GB" sz="800" dirty="0" smtClean="0">
                  <a:solidFill>
                    <a:schemeClr val="tx1"/>
                  </a:solidFill>
                </a:rPr>
                <a:t> Drains</a:t>
              </a:r>
              <a:endParaRPr lang="en-GB" sz="800" dirty="0">
                <a:solidFill>
                  <a:schemeClr val="tx1"/>
                </a:solidFill>
              </a:endParaRPr>
            </a:p>
          </p:txBody>
        </p:sp>
      </p:grpSp>
      <p:cxnSp>
        <p:nvCxnSpPr>
          <p:cNvPr id="171" name="Elbow Connector 170"/>
          <p:cNvCxnSpPr>
            <a:endCxn id="169" idx="1"/>
          </p:cNvCxnSpPr>
          <p:nvPr/>
        </p:nvCxnSpPr>
        <p:spPr>
          <a:xfrm>
            <a:off x="1083213" y="5970386"/>
            <a:ext cx="4270110" cy="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Elbow Connector 171"/>
          <p:cNvCxnSpPr>
            <a:stCxn id="162" idx="3"/>
          </p:cNvCxnSpPr>
          <p:nvPr/>
        </p:nvCxnSpPr>
        <p:spPr>
          <a:xfrm>
            <a:off x="6247854" y="5967837"/>
            <a:ext cx="2551882" cy="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74" name="Group 173"/>
          <p:cNvGrpSpPr/>
          <p:nvPr/>
        </p:nvGrpSpPr>
        <p:grpSpPr>
          <a:xfrm>
            <a:off x="3298553" y="5102961"/>
            <a:ext cx="894531" cy="360040"/>
            <a:chOff x="8372328" y="1088079"/>
            <a:chExt cx="894531" cy="360040"/>
          </a:xfrm>
        </p:grpSpPr>
        <p:sp>
          <p:nvSpPr>
            <p:cNvPr id="175" name="Rectangle 174"/>
            <p:cNvSpPr/>
            <p:nvPr/>
          </p:nvSpPr>
          <p:spPr>
            <a:xfrm>
              <a:off x="8372328" y="1089974"/>
              <a:ext cx="894531" cy="3581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77" name="Rectangle 176"/>
            <p:cNvSpPr/>
            <p:nvPr/>
          </p:nvSpPr>
          <p:spPr>
            <a:xfrm>
              <a:off x="8372328" y="1088079"/>
              <a:ext cx="894530" cy="360040"/>
            </a:xfrm>
            <a:prstGeom prst="rect">
              <a:avLst/>
            </a:prstGeom>
            <a:solidFill>
              <a:srgbClr val="FFCD9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Greywater Treatment</a:t>
              </a:r>
              <a:endParaRPr lang="en-GB" sz="800" dirty="0">
                <a:solidFill>
                  <a:schemeClr val="tx1"/>
                </a:solidFill>
              </a:endParaRPr>
            </a:p>
          </p:txBody>
        </p:sp>
      </p:grpSp>
      <p:cxnSp>
        <p:nvCxnSpPr>
          <p:cNvPr id="212" name="Elbow Connector 211"/>
          <p:cNvCxnSpPr>
            <a:endCxn id="175" idx="1"/>
          </p:cNvCxnSpPr>
          <p:nvPr/>
        </p:nvCxnSpPr>
        <p:spPr>
          <a:xfrm flipV="1">
            <a:off x="1082471" y="5283929"/>
            <a:ext cx="2216082" cy="0"/>
          </a:xfrm>
          <a:prstGeom prst="bentConnector3">
            <a:avLst/>
          </a:prstGeom>
          <a:ln w="19050">
            <a:solidFill>
              <a:srgbClr val="1F497D"/>
            </a:solidFill>
            <a:tailEnd type="triangle"/>
          </a:ln>
        </p:spPr>
        <p:style>
          <a:lnRef idx="1">
            <a:schemeClr val="accent1"/>
          </a:lnRef>
          <a:fillRef idx="0">
            <a:schemeClr val="accent1"/>
          </a:fillRef>
          <a:effectRef idx="0">
            <a:schemeClr val="accent1"/>
          </a:effectRef>
          <a:fontRef idx="minor">
            <a:schemeClr val="tx1"/>
          </a:fontRef>
        </p:style>
      </p:cxnSp>
      <p:cxnSp>
        <p:nvCxnSpPr>
          <p:cNvPr id="213" name="Elbow Connector 212"/>
          <p:cNvCxnSpPr>
            <a:stCxn id="177" idx="3"/>
          </p:cNvCxnSpPr>
          <p:nvPr/>
        </p:nvCxnSpPr>
        <p:spPr>
          <a:xfrm>
            <a:off x="4193083" y="5282981"/>
            <a:ext cx="130075" cy="806"/>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4929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4" name="Group 263"/>
          <p:cNvGrpSpPr/>
          <p:nvPr/>
        </p:nvGrpSpPr>
        <p:grpSpPr>
          <a:xfrm>
            <a:off x="3294576" y="2356737"/>
            <a:ext cx="894531" cy="360040"/>
            <a:chOff x="8372328" y="1088079"/>
            <a:chExt cx="894531" cy="360040"/>
          </a:xfrm>
        </p:grpSpPr>
        <p:sp>
          <p:nvSpPr>
            <p:cNvPr id="265" name="Rectangle 264"/>
            <p:cNvSpPr/>
            <p:nvPr/>
          </p:nvSpPr>
          <p:spPr>
            <a:xfrm>
              <a:off x="8372328" y="1089974"/>
              <a:ext cx="894531" cy="3581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66" name="Rectangle 265"/>
            <p:cNvSpPr/>
            <p:nvPr/>
          </p:nvSpPr>
          <p:spPr>
            <a:xfrm>
              <a:off x="8372328" y="1088079"/>
              <a:ext cx="894530" cy="360040"/>
            </a:xfrm>
            <a:prstGeom prst="rect">
              <a:avLst/>
            </a:prstGeom>
            <a:solidFill>
              <a:srgbClr val="FFCD9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Greywater Treatment</a:t>
              </a:r>
              <a:endParaRPr lang="en-GB" sz="800" dirty="0">
                <a:solidFill>
                  <a:schemeClr val="tx1"/>
                </a:solidFill>
              </a:endParaRPr>
            </a:p>
          </p:txBody>
        </p:sp>
      </p:grpSp>
      <p:grpSp>
        <p:nvGrpSpPr>
          <p:cNvPr id="218" name="Group 217"/>
          <p:cNvGrpSpPr/>
          <p:nvPr/>
        </p:nvGrpSpPr>
        <p:grpSpPr>
          <a:xfrm>
            <a:off x="202556" y="3366549"/>
            <a:ext cx="882742" cy="360467"/>
            <a:chOff x="2149453" y="2780491"/>
            <a:chExt cx="882742" cy="360467"/>
          </a:xfrm>
        </p:grpSpPr>
        <p:sp>
          <p:nvSpPr>
            <p:cNvPr id="219" name="Diamond 21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20" name="Group 219"/>
            <p:cNvGrpSpPr/>
            <p:nvPr/>
          </p:nvGrpSpPr>
          <p:grpSpPr>
            <a:xfrm>
              <a:off x="2149453" y="2780531"/>
              <a:ext cx="882741" cy="360427"/>
              <a:chOff x="1207810" y="1844437"/>
              <a:chExt cx="922615" cy="360427"/>
            </a:xfrm>
          </p:grpSpPr>
          <p:sp>
            <p:nvSpPr>
              <p:cNvPr id="221" name="Rectangle 220"/>
              <p:cNvSpPr/>
              <p:nvPr/>
            </p:nvSpPr>
            <p:spPr>
              <a:xfrm>
                <a:off x="1437669" y="1844824"/>
                <a:ext cx="692756" cy="360040"/>
              </a:xfrm>
              <a:prstGeom prst="rect">
                <a:avLst/>
              </a:prstGeom>
              <a:solidFill>
                <a:schemeClr val="bg1"/>
              </a:solidFill>
              <a:ln w="6350">
                <a:solidFill>
                  <a:srgbClr val="B33E14"/>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Faeces</a:t>
                </a:r>
                <a:endParaRPr lang="en-GB" sz="800" dirty="0">
                  <a:solidFill>
                    <a:schemeClr val="tx1"/>
                  </a:solidFill>
                </a:endParaRPr>
              </a:p>
            </p:txBody>
          </p:sp>
          <p:sp>
            <p:nvSpPr>
              <p:cNvPr id="222" name="Chord 221"/>
              <p:cNvSpPr/>
              <p:nvPr/>
            </p:nvSpPr>
            <p:spPr>
              <a:xfrm>
                <a:off x="1207810" y="1844437"/>
                <a:ext cx="432049" cy="360000"/>
              </a:xfrm>
              <a:prstGeom prst="chord">
                <a:avLst>
                  <a:gd name="adj1" fmla="val 5243982"/>
                  <a:gd name="adj2" fmla="val 16387372"/>
                </a:avLst>
              </a:prstGeom>
              <a:solidFill>
                <a:srgbClr val="B33E14"/>
              </a:solidFill>
              <a:ln w="6350">
                <a:solidFill>
                  <a:srgbClr val="B33E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sp>
        <p:nvSpPr>
          <p:cNvPr id="2" name="Content Placeholder 1"/>
          <p:cNvSpPr>
            <a:spLocks noGrp="1"/>
          </p:cNvSpPr>
          <p:nvPr>
            <p:ph sz="quarter" idx="10"/>
          </p:nvPr>
        </p:nvSpPr>
        <p:spPr/>
        <p:txBody>
          <a:bodyPr/>
          <a:lstStyle/>
          <a:p>
            <a:r>
              <a:rPr lang="de-CH" dirty="0"/>
              <a:t>System 5: Biogas System</a:t>
            </a:r>
            <a:endParaRPr lang="en-GB" dirty="0"/>
          </a:p>
        </p:txBody>
      </p:sp>
      <p:cxnSp>
        <p:nvCxnSpPr>
          <p:cNvPr id="103" name="Elbow Connector 102"/>
          <p:cNvCxnSpPr>
            <a:endCxn id="268" idx="2"/>
          </p:cNvCxnSpPr>
          <p:nvPr/>
        </p:nvCxnSpPr>
        <p:spPr>
          <a:xfrm rot="16200000" flipV="1">
            <a:off x="5636262" y="2374911"/>
            <a:ext cx="331337" cy="2"/>
          </a:xfrm>
          <a:prstGeom prst="bentConnector3">
            <a:avLst>
              <a:gd name="adj1" fmla="val 50000"/>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Elbow Connector 115"/>
          <p:cNvCxnSpPr>
            <a:stCxn id="164" idx="3"/>
            <a:endCxn id="439" idx="1"/>
          </p:cNvCxnSpPr>
          <p:nvPr/>
        </p:nvCxnSpPr>
        <p:spPr>
          <a:xfrm flipV="1">
            <a:off x="5201181" y="2535080"/>
            <a:ext cx="3602268" cy="0"/>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Elbow Connector 123"/>
          <p:cNvCxnSpPr>
            <a:stCxn id="266" idx="3"/>
            <a:endCxn id="164" idx="1"/>
          </p:cNvCxnSpPr>
          <p:nvPr/>
        </p:nvCxnSpPr>
        <p:spPr>
          <a:xfrm>
            <a:off x="4189106" y="2536757"/>
            <a:ext cx="130075" cy="806"/>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58" name="Group 157"/>
          <p:cNvGrpSpPr/>
          <p:nvPr/>
        </p:nvGrpSpPr>
        <p:grpSpPr>
          <a:xfrm>
            <a:off x="202556" y="5382773"/>
            <a:ext cx="882742" cy="360467"/>
            <a:chOff x="2149453" y="2780491"/>
            <a:chExt cx="882742" cy="360467"/>
          </a:xfrm>
        </p:grpSpPr>
        <p:sp>
          <p:nvSpPr>
            <p:cNvPr id="159" name="Diamond 15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60" name="Group 159"/>
            <p:cNvGrpSpPr/>
            <p:nvPr/>
          </p:nvGrpSpPr>
          <p:grpSpPr>
            <a:xfrm>
              <a:off x="2149453" y="2780531"/>
              <a:ext cx="882741" cy="360427"/>
              <a:chOff x="1207810" y="1844437"/>
              <a:chExt cx="922615" cy="360427"/>
            </a:xfrm>
          </p:grpSpPr>
          <p:sp>
            <p:nvSpPr>
              <p:cNvPr id="161" name="Rectangle 160"/>
              <p:cNvSpPr/>
              <p:nvPr/>
            </p:nvSpPr>
            <p:spPr>
              <a:xfrm>
                <a:off x="1437669" y="1844824"/>
                <a:ext cx="692756" cy="360040"/>
              </a:xfrm>
              <a:prstGeom prst="rect">
                <a:avLst/>
              </a:prstGeom>
              <a:solidFill>
                <a:schemeClr val="bg1"/>
              </a:solidFill>
              <a:ln w="6350">
                <a:solidFill>
                  <a:srgbClr val="F2CE9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Anal Cleansing Water</a:t>
                </a:r>
                <a:endParaRPr lang="en-GB" sz="800" dirty="0">
                  <a:solidFill>
                    <a:schemeClr val="tx1"/>
                  </a:solidFill>
                </a:endParaRPr>
              </a:p>
            </p:txBody>
          </p:sp>
          <p:sp>
            <p:nvSpPr>
              <p:cNvPr id="162" name="Chord 161"/>
              <p:cNvSpPr/>
              <p:nvPr/>
            </p:nvSpPr>
            <p:spPr>
              <a:xfrm>
                <a:off x="1207810" y="1844437"/>
                <a:ext cx="432049" cy="360000"/>
              </a:xfrm>
              <a:prstGeom prst="chord">
                <a:avLst>
                  <a:gd name="adj1" fmla="val 5243982"/>
                  <a:gd name="adj2" fmla="val 16387372"/>
                </a:avLst>
              </a:prstGeom>
              <a:solidFill>
                <a:srgbClr val="F2CE9D"/>
              </a:solidFill>
              <a:ln w="6350">
                <a:solidFill>
                  <a:srgbClr val="F2CE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63" name="Group 162"/>
          <p:cNvGrpSpPr/>
          <p:nvPr/>
        </p:nvGrpSpPr>
        <p:grpSpPr>
          <a:xfrm>
            <a:off x="4318439" y="2357543"/>
            <a:ext cx="882742" cy="360467"/>
            <a:chOff x="2149453" y="2780491"/>
            <a:chExt cx="882742" cy="360467"/>
          </a:xfrm>
        </p:grpSpPr>
        <p:sp>
          <p:nvSpPr>
            <p:cNvPr id="164" name="Diamond 163"/>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65" name="Group 164"/>
            <p:cNvGrpSpPr/>
            <p:nvPr/>
          </p:nvGrpSpPr>
          <p:grpSpPr>
            <a:xfrm>
              <a:off x="2149453" y="2780531"/>
              <a:ext cx="882741" cy="360427"/>
              <a:chOff x="1207810" y="1844437"/>
              <a:chExt cx="922615" cy="360427"/>
            </a:xfrm>
          </p:grpSpPr>
          <p:sp>
            <p:nvSpPr>
              <p:cNvPr id="166" name="Rectangle 165"/>
              <p:cNvSpPr/>
              <p:nvPr/>
            </p:nvSpPr>
            <p:spPr>
              <a:xfrm>
                <a:off x="1437669" y="1844824"/>
                <a:ext cx="692756" cy="360040"/>
              </a:xfrm>
              <a:prstGeom prst="rect">
                <a:avLst/>
              </a:prstGeom>
              <a:solidFill>
                <a:schemeClr val="bg1"/>
              </a:solidFill>
              <a:ln w="6350">
                <a:solidFill>
                  <a:srgbClr val="52949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Effluent</a:t>
                </a:r>
                <a:endParaRPr lang="en-GB" sz="800" dirty="0">
                  <a:solidFill>
                    <a:schemeClr val="tx1"/>
                  </a:solidFill>
                </a:endParaRPr>
              </a:p>
            </p:txBody>
          </p:sp>
          <p:sp>
            <p:nvSpPr>
              <p:cNvPr id="167" name="Chord 166"/>
              <p:cNvSpPr/>
              <p:nvPr/>
            </p:nvSpPr>
            <p:spPr>
              <a:xfrm>
                <a:off x="1207810" y="1844437"/>
                <a:ext cx="432049" cy="360000"/>
              </a:xfrm>
              <a:prstGeom prst="chord">
                <a:avLst>
                  <a:gd name="adj1" fmla="val 5243982"/>
                  <a:gd name="adj2" fmla="val 16387372"/>
                </a:avLst>
              </a:prstGeom>
              <a:solidFill>
                <a:srgbClr val="529491"/>
              </a:solidFill>
              <a:ln w="6350">
                <a:solidFill>
                  <a:srgbClr val="5294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83" name="Group 182"/>
          <p:cNvGrpSpPr/>
          <p:nvPr/>
        </p:nvGrpSpPr>
        <p:grpSpPr>
          <a:xfrm>
            <a:off x="202556" y="2358010"/>
            <a:ext cx="882742" cy="360467"/>
            <a:chOff x="2149453" y="2780491"/>
            <a:chExt cx="882742" cy="360467"/>
          </a:xfrm>
        </p:grpSpPr>
        <p:sp>
          <p:nvSpPr>
            <p:cNvPr id="184" name="Diamond 183"/>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85" name="Group 184"/>
            <p:cNvGrpSpPr/>
            <p:nvPr/>
          </p:nvGrpSpPr>
          <p:grpSpPr>
            <a:xfrm>
              <a:off x="2149453" y="2780531"/>
              <a:ext cx="882741" cy="360427"/>
              <a:chOff x="1207810" y="1844437"/>
              <a:chExt cx="922615" cy="360427"/>
            </a:xfrm>
          </p:grpSpPr>
          <p:sp>
            <p:nvSpPr>
              <p:cNvPr id="186" name="Rectangle 185"/>
              <p:cNvSpPr/>
              <p:nvPr/>
            </p:nvSpPr>
            <p:spPr>
              <a:xfrm>
                <a:off x="1437669" y="1844824"/>
                <a:ext cx="692756" cy="360040"/>
              </a:xfrm>
              <a:prstGeom prst="rect">
                <a:avLst/>
              </a:prstGeom>
              <a:solidFill>
                <a:schemeClr val="bg1"/>
              </a:solidFill>
              <a:ln w="6350">
                <a:solidFill>
                  <a:srgbClr val="B8CCCC"/>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Greywater</a:t>
                </a:r>
                <a:endParaRPr lang="en-GB" sz="800" dirty="0">
                  <a:solidFill>
                    <a:schemeClr val="tx1"/>
                  </a:solidFill>
                </a:endParaRPr>
              </a:p>
            </p:txBody>
          </p:sp>
          <p:sp>
            <p:nvSpPr>
              <p:cNvPr id="187" name="Chord 186"/>
              <p:cNvSpPr/>
              <p:nvPr/>
            </p:nvSpPr>
            <p:spPr>
              <a:xfrm>
                <a:off x="1207810" y="1844437"/>
                <a:ext cx="432049" cy="360000"/>
              </a:xfrm>
              <a:prstGeom prst="chord">
                <a:avLst>
                  <a:gd name="adj1" fmla="val 5243982"/>
                  <a:gd name="adj2" fmla="val 16387372"/>
                </a:avLst>
              </a:prstGeom>
              <a:solidFill>
                <a:srgbClr val="B8CCCC"/>
              </a:solidFill>
              <a:ln w="6350">
                <a:solidFill>
                  <a:srgbClr val="B8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93" name="Group 192"/>
          <p:cNvGrpSpPr/>
          <p:nvPr/>
        </p:nvGrpSpPr>
        <p:grpSpPr>
          <a:xfrm>
            <a:off x="202556" y="1853914"/>
            <a:ext cx="882742" cy="360467"/>
            <a:chOff x="2149453" y="2780491"/>
            <a:chExt cx="882742" cy="360467"/>
          </a:xfrm>
        </p:grpSpPr>
        <p:sp>
          <p:nvSpPr>
            <p:cNvPr id="194" name="Diamond 193"/>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95" name="Group 194"/>
            <p:cNvGrpSpPr/>
            <p:nvPr/>
          </p:nvGrpSpPr>
          <p:grpSpPr>
            <a:xfrm>
              <a:off x="2149453" y="2780531"/>
              <a:ext cx="882741" cy="360427"/>
              <a:chOff x="1207810" y="1844437"/>
              <a:chExt cx="922615" cy="360427"/>
            </a:xfrm>
          </p:grpSpPr>
          <p:sp>
            <p:nvSpPr>
              <p:cNvPr id="196" name="Rectangle 195"/>
              <p:cNvSpPr/>
              <p:nvPr/>
            </p:nvSpPr>
            <p:spPr>
              <a:xfrm>
                <a:off x="1437669" y="1844824"/>
                <a:ext cx="692756" cy="360040"/>
              </a:xfrm>
              <a:prstGeom prst="rect">
                <a:avLst/>
              </a:prstGeom>
              <a:solidFill>
                <a:schemeClr val="bg1"/>
              </a:solidFill>
              <a:ln w="6350">
                <a:solidFill>
                  <a:srgbClr val="26C0A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Stormwater</a:t>
                </a:r>
                <a:endParaRPr lang="en-GB" sz="800" dirty="0">
                  <a:solidFill>
                    <a:schemeClr val="tx1"/>
                  </a:solidFill>
                </a:endParaRPr>
              </a:p>
            </p:txBody>
          </p:sp>
          <p:sp>
            <p:nvSpPr>
              <p:cNvPr id="197" name="Chord 196"/>
              <p:cNvSpPr/>
              <p:nvPr/>
            </p:nvSpPr>
            <p:spPr>
              <a:xfrm>
                <a:off x="1207810" y="1844437"/>
                <a:ext cx="432049" cy="360000"/>
              </a:xfrm>
              <a:prstGeom prst="chord">
                <a:avLst>
                  <a:gd name="adj1" fmla="val 5243982"/>
                  <a:gd name="adj2" fmla="val 16387372"/>
                </a:avLst>
              </a:prstGeom>
              <a:solidFill>
                <a:srgbClr val="26C0AA"/>
              </a:solidFill>
              <a:ln w="6350">
                <a:solidFill>
                  <a:srgbClr val="26C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98" name="Group 197"/>
          <p:cNvGrpSpPr/>
          <p:nvPr/>
        </p:nvGrpSpPr>
        <p:grpSpPr>
          <a:xfrm>
            <a:off x="202556" y="3870605"/>
            <a:ext cx="882742" cy="360467"/>
            <a:chOff x="2149453" y="2780491"/>
            <a:chExt cx="882742" cy="360467"/>
          </a:xfrm>
        </p:grpSpPr>
        <p:sp>
          <p:nvSpPr>
            <p:cNvPr id="199" name="Diamond 19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00" name="Group 199"/>
            <p:cNvGrpSpPr/>
            <p:nvPr/>
          </p:nvGrpSpPr>
          <p:grpSpPr>
            <a:xfrm>
              <a:off x="2149453" y="2780531"/>
              <a:ext cx="882741" cy="360427"/>
              <a:chOff x="1207810" y="1844437"/>
              <a:chExt cx="922615" cy="360427"/>
            </a:xfrm>
          </p:grpSpPr>
          <p:sp>
            <p:nvSpPr>
              <p:cNvPr id="201" name="Rectangle 200"/>
              <p:cNvSpPr/>
              <p:nvPr/>
            </p:nvSpPr>
            <p:spPr>
              <a:xfrm>
                <a:off x="1437669" y="1844824"/>
                <a:ext cx="692756" cy="360040"/>
              </a:xfrm>
              <a:prstGeom prst="rect">
                <a:avLst/>
              </a:prstGeom>
              <a:solidFill>
                <a:schemeClr val="bg1"/>
              </a:solidFill>
              <a:ln w="6350">
                <a:solidFill>
                  <a:srgbClr val="FFF24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Urine</a:t>
                </a:r>
                <a:endParaRPr lang="en-GB" sz="800" dirty="0">
                  <a:solidFill>
                    <a:schemeClr val="tx1"/>
                  </a:solidFill>
                </a:endParaRPr>
              </a:p>
            </p:txBody>
          </p:sp>
          <p:sp>
            <p:nvSpPr>
              <p:cNvPr id="202" name="Chord 201"/>
              <p:cNvSpPr/>
              <p:nvPr/>
            </p:nvSpPr>
            <p:spPr>
              <a:xfrm>
                <a:off x="1207810" y="1844437"/>
                <a:ext cx="432049" cy="360000"/>
              </a:xfrm>
              <a:prstGeom prst="chord">
                <a:avLst>
                  <a:gd name="adj1" fmla="val 5243982"/>
                  <a:gd name="adj2" fmla="val 16387372"/>
                </a:avLst>
              </a:prstGeom>
              <a:solidFill>
                <a:srgbClr val="FFF24D"/>
              </a:solidFill>
              <a:ln w="6350">
                <a:solidFill>
                  <a:srgbClr val="FFF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267" name="Group 266"/>
          <p:cNvGrpSpPr/>
          <p:nvPr/>
        </p:nvGrpSpPr>
        <p:grpSpPr>
          <a:xfrm>
            <a:off x="5354663" y="1854381"/>
            <a:ext cx="894531" cy="360040"/>
            <a:chOff x="8399811" y="2101152"/>
            <a:chExt cx="894531" cy="360040"/>
          </a:xfrm>
        </p:grpSpPr>
        <p:sp>
          <p:nvSpPr>
            <p:cNvPr id="268" name="Rectangle 267"/>
            <p:cNvSpPr/>
            <p:nvPr/>
          </p:nvSpPr>
          <p:spPr>
            <a:xfrm>
              <a:off x="8399811" y="2101152"/>
              <a:ext cx="894531" cy="3548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69" name="Rectangle 268"/>
            <p:cNvSpPr/>
            <p:nvPr/>
          </p:nvSpPr>
          <p:spPr>
            <a:xfrm>
              <a:off x="8399811" y="2101152"/>
              <a:ext cx="894531"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Stormwater</a:t>
              </a:r>
              <a:r>
                <a:rPr lang="en-GB" sz="800" dirty="0" smtClean="0">
                  <a:solidFill>
                    <a:schemeClr val="tx1"/>
                  </a:solidFill>
                </a:rPr>
                <a:t> Drains</a:t>
              </a:r>
              <a:endParaRPr lang="en-GB" sz="800" dirty="0">
                <a:solidFill>
                  <a:schemeClr val="tx1"/>
                </a:solidFill>
              </a:endParaRPr>
            </a:p>
          </p:txBody>
        </p:sp>
      </p:grpSp>
      <p:cxnSp>
        <p:nvCxnSpPr>
          <p:cNvPr id="389" name="Elbow Connector 388"/>
          <p:cNvCxnSpPr>
            <a:stCxn id="196" idx="3"/>
            <a:endCxn id="269" idx="1"/>
          </p:cNvCxnSpPr>
          <p:nvPr/>
        </p:nvCxnSpPr>
        <p:spPr>
          <a:xfrm>
            <a:off x="1085297" y="2034361"/>
            <a:ext cx="4269366" cy="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93" name="Elbow Connector 392"/>
          <p:cNvCxnSpPr>
            <a:stCxn id="268" idx="3"/>
            <a:endCxn id="447" idx="1"/>
          </p:cNvCxnSpPr>
          <p:nvPr/>
        </p:nvCxnSpPr>
        <p:spPr>
          <a:xfrm flipV="1">
            <a:off x="6249194" y="2029223"/>
            <a:ext cx="2565922" cy="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438" name="Group 437"/>
          <p:cNvGrpSpPr/>
          <p:nvPr/>
        </p:nvGrpSpPr>
        <p:grpSpPr>
          <a:xfrm>
            <a:off x="8803449" y="2272963"/>
            <a:ext cx="896267" cy="524235"/>
            <a:chOff x="6277169" y="944724"/>
            <a:chExt cx="896267" cy="360041"/>
          </a:xfrm>
        </p:grpSpPr>
        <p:sp>
          <p:nvSpPr>
            <p:cNvPr id="439" name="Rectangle 438"/>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40" name="Group 439"/>
            <p:cNvGrpSpPr/>
            <p:nvPr/>
          </p:nvGrpSpPr>
          <p:grpSpPr>
            <a:xfrm>
              <a:off x="6277169" y="944724"/>
              <a:ext cx="896267" cy="360041"/>
              <a:chOff x="1234157" y="1484784"/>
              <a:chExt cx="896267" cy="360041"/>
            </a:xfrm>
          </p:grpSpPr>
          <p:sp>
            <p:nvSpPr>
              <p:cNvPr id="441" name="Rectangle 440"/>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46800" rIns="0" bIns="46800" rtlCol="0" anchor="t" anchorCtr="0"/>
              <a:lstStyle/>
              <a:p>
                <a:r>
                  <a:rPr lang="de-CH" sz="800" dirty="0" smtClean="0"/>
                  <a:t>D.6</a:t>
                </a:r>
              </a:p>
              <a:p>
                <a:r>
                  <a:rPr lang="de-CH" sz="800" dirty="0" smtClean="0"/>
                  <a:t>D.7</a:t>
                </a:r>
                <a:endParaRPr lang="de-CH" sz="800" dirty="0"/>
              </a:p>
              <a:p>
                <a:r>
                  <a:rPr lang="de-CH" sz="800" dirty="0" smtClean="0"/>
                  <a:t>D.11</a:t>
                </a:r>
                <a:endParaRPr lang="de-CH" sz="800" dirty="0"/>
              </a:p>
            </p:txBody>
          </p:sp>
          <p:sp>
            <p:nvSpPr>
              <p:cNvPr id="442" name="Rectangle 441"/>
              <p:cNvSpPr/>
              <p:nvPr/>
            </p:nvSpPr>
            <p:spPr>
              <a:xfrm>
                <a:off x="1481829" y="1484785"/>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lang="en-GB" sz="800" dirty="0" smtClean="0">
                    <a:solidFill>
                      <a:schemeClr val="tx1"/>
                    </a:solidFill>
                  </a:rPr>
                  <a:t>Irrigation</a:t>
                </a:r>
              </a:p>
              <a:p>
                <a:r>
                  <a:rPr lang="en-GB" sz="800" dirty="0" smtClean="0">
                    <a:solidFill>
                      <a:schemeClr val="tx1"/>
                    </a:solidFill>
                  </a:rPr>
                  <a:t>Soak </a:t>
                </a:r>
                <a:r>
                  <a:rPr lang="en-GB" sz="800" dirty="0">
                    <a:solidFill>
                      <a:schemeClr val="tx1"/>
                    </a:solidFill>
                  </a:rPr>
                  <a:t>Pit</a:t>
                </a:r>
              </a:p>
              <a:p>
                <a:r>
                  <a:rPr lang="en-GB" sz="800" dirty="0" smtClean="0">
                    <a:solidFill>
                      <a:schemeClr val="tx1"/>
                    </a:solidFill>
                  </a:rPr>
                  <a:t>Disposal / Recharge</a:t>
                </a:r>
                <a:endParaRPr lang="en-GB" sz="800" dirty="0">
                  <a:solidFill>
                    <a:schemeClr val="tx1"/>
                  </a:solidFill>
                </a:endParaRPr>
              </a:p>
            </p:txBody>
          </p:sp>
        </p:grpSp>
      </p:grpSp>
      <p:grpSp>
        <p:nvGrpSpPr>
          <p:cNvPr id="444" name="Group 443"/>
          <p:cNvGrpSpPr/>
          <p:nvPr/>
        </p:nvGrpSpPr>
        <p:grpSpPr>
          <a:xfrm>
            <a:off x="8815116" y="1849203"/>
            <a:ext cx="896267" cy="360040"/>
            <a:chOff x="6277169" y="944724"/>
            <a:chExt cx="896267" cy="360040"/>
          </a:xfrm>
        </p:grpSpPr>
        <p:sp>
          <p:nvSpPr>
            <p:cNvPr id="445" name="Rectangle 444"/>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46" name="Group 445"/>
            <p:cNvGrpSpPr/>
            <p:nvPr/>
          </p:nvGrpSpPr>
          <p:grpSpPr>
            <a:xfrm>
              <a:off x="6277169" y="944724"/>
              <a:ext cx="896267" cy="360040"/>
              <a:chOff x="1234157" y="1484784"/>
              <a:chExt cx="896267" cy="360040"/>
            </a:xfrm>
          </p:grpSpPr>
          <p:sp>
            <p:nvSpPr>
              <p:cNvPr id="447" name="Rectangle 446"/>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D.11</a:t>
                </a:r>
                <a:endParaRPr lang="en-GB" sz="800" dirty="0"/>
              </a:p>
            </p:txBody>
          </p:sp>
          <p:sp>
            <p:nvSpPr>
              <p:cNvPr id="448" name="Rectangle 447"/>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a:solidFill>
                      <a:schemeClr val="tx1"/>
                    </a:solidFill>
                  </a:rPr>
                  <a:t>Disposal / Recharge</a:t>
                </a:r>
              </a:p>
            </p:txBody>
          </p:sp>
        </p:grpSp>
      </p:grpSp>
      <p:grpSp>
        <p:nvGrpSpPr>
          <p:cNvPr id="230" name="Group 229"/>
          <p:cNvGrpSpPr/>
          <p:nvPr/>
        </p:nvGrpSpPr>
        <p:grpSpPr>
          <a:xfrm>
            <a:off x="202556" y="4878717"/>
            <a:ext cx="882742" cy="360467"/>
            <a:chOff x="2149453" y="2780491"/>
            <a:chExt cx="882742" cy="360467"/>
          </a:xfrm>
        </p:grpSpPr>
        <p:sp>
          <p:nvSpPr>
            <p:cNvPr id="231" name="Diamond 230"/>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32" name="Group 231"/>
            <p:cNvGrpSpPr/>
            <p:nvPr/>
          </p:nvGrpSpPr>
          <p:grpSpPr>
            <a:xfrm>
              <a:off x="2149453" y="2780531"/>
              <a:ext cx="882741" cy="360427"/>
              <a:chOff x="1207810" y="1844437"/>
              <a:chExt cx="922615" cy="360427"/>
            </a:xfrm>
          </p:grpSpPr>
          <p:sp>
            <p:nvSpPr>
              <p:cNvPr id="233" name="Rectangle 232"/>
              <p:cNvSpPr/>
              <p:nvPr/>
            </p:nvSpPr>
            <p:spPr>
              <a:xfrm>
                <a:off x="1437669" y="1844824"/>
                <a:ext cx="692756" cy="360040"/>
              </a:xfrm>
              <a:prstGeom prst="rect">
                <a:avLst/>
              </a:prstGeom>
              <a:solidFill>
                <a:schemeClr val="bg1"/>
              </a:solidFill>
              <a:ln w="6350">
                <a:solidFill>
                  <a:srgbClr val="F5B8F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Dry Cleansing Materials</a:t>
                </a:r>
                <a:endParaRPr lang="en-GB" sz="800" dirty="0">
                  <a:solidFill>
                    <a:schemeClr val="tx1"/>
                  </a:solidFill>
                </a:endParaRPr>
              </a:p>
            </p:txBody>
          </p:sp>
          <p:sp>
            <p:nvSpPr>
              <p:cNvPr id="234" name="Chord 233"/>
              <p:cNvSpPr/>
              <p:nvPr/>
            </p:nvSpPr>
            <p:spPr>
              <a:xfrm>
                <a:off x="1207810" y="1844437"/>
                <a:ext cx="432049" cy="360000"/>
              </a:xfrm>
              <a:prstGeom prst="chord">
                <a:avLst>
                  <a:gd name="adj1" fmla="val 5243982"/>
                  <a:gd name="adj2" fmla="val 16387372"/>
                </a:avLst>
              </a:prstGeom>
              <a:solidFill>
                <a:srgbClr val="F5B8FA"/>
              </a:solidFill>
              <a:ln w="6350">
                <a:solidFill>
                  <a:srgbClr val="F5B8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235" name="Group 234"/>
          <p:cNvGrpSpPr/>
          <p:nvPr/>
        </p:nvGrpSpPr>
        <p:grpSpPr>
          <a:xfrm>
            <a:off x="202556" y="2862493"/>
            <a:ext cx="882742" cy="360467"/>
            <a:chOff x="2149453" y="2780491"/>
            <a:chExt cx="882742" cy="360467"/>
          </a:xfrm>
        </p:grpSpPr>
        <p:sp>
          <p:nvSpPr>
            <p:cNvPr id="236" name="Diamond 235"/>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38" name="Group 237"/>
            <p:cNvGrpSpPr/>
            <p:nvPr/>
          </p:nvGrpSpPr>
          <p:grpSpPr>
            <a:xfrm>
              <a:off x="2149453" y="2780531"/>
              <a:ext cx="882741" cy="360427"/>
              <a:chOff x="1207810" y="1844437"/>
              <a:chExt cx="922615" cy="360427"/>
            </a:xfrm>
          </p:grpSpPr>
          <p:sp>
            <p:nvSpPr>
              <p:cNvPr id="239" name="Rectangle 238"/>
              <p:cNvSpPr/>
              <p:nvPr/>
            </p:nvSpPr>
            <p:spPr>
              <a:xfrm>
                <a:off x="1437669" y="1844824"/>
                <a:ext cx="692756" cy="360040"/>
              </a:xfrm>
              <a:prstGeom prst="rect">
                <a:avLst/>
              </a:prstGeom>
              <a:solidFill>
                <a:schemeClr val="bg1"/>
              </a:solidFill>
              <a:ln w="6350">
                <a:solidFill>
                  <a:srgbClr val="37BD13"/>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Organics</a:t>
                </a:r>
                <a:endParaRPr lang="en-GB" sz="800" dirty="0">
                  <a:solidFill>
                    <a:schemeClr val="tx1"/>
                  </a:solidFill>
                </a:endParaRPr>
              </a:p>
            </p:txBody>
          </p:sp>
          <p:sp>
            <p:nvSpPr>
              <p:cNvPr id="240" name="Chord 239"/>
              <p:cNvSpPr/>
              <p:nvPr/>
            </p:nvSpPr>
            <p:spPr>
              <a:xfrm>
                <a:off x="1207810" y="1844437"/>
                <a:ext cx="432049" cy="360000"/>
              </a:xfrm>
              <a:prstGeom prst="chord">
                <a:avLst>
                  <a:gd name="adj1" fmla="val 5243982"/>
                  <a:gd name="adj2" fmla="val 16387372"/>
                </a:avLst>
              </a:prstGeom>
              <a:solidFill>
                <a:srgbClr val="37BD13"/>
              </a:solidFill>
              <a:ln w="6350">
                <a:solidFill>
                  <a:srgbClr val="37BD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28" name="Group 127"/>
          <p:cNvGrpSpPr/>
          <p:nvPr/>
        </p:nvGrpSpPr>
        <p:grpSpPr>
          <a:xfrm>
            <a:off x="202556" y="4374661"/>
            <a:ext cx="882742" cy="360467"/>
            <a:chOff x="2149453" y="2780491"/>
            <a:chExt cx="882742" cy="360467"/>
          </a:xfrm>
        </p:grpSpPr>
        <p:sp>
          <p:nvSpPr>
            <p:cNvPr id="129" name="Diamond 12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30" name="Group 129"/>
            <p:cNvGrpSpPr/>
            <p:nvPr/>
          </p:nvGrpSpPr>
          <p:grpSpPr>
            <a:xfrm>
              <a:off x="2149453" y="2780531"/>
              <a:ext cx="882741" cy="360427"/>
              <a:chOff x="1207810" y="1844437"/>
              <a:chExt cx="922615" cy="360427"/>
            </a:xfrm>
          </p:grpSpPr>
          <p:sp>
            <p:nvSpPr>
              <p:cNvPr id="131" name="Rectangle 130"/>
              <p:cNvSpPr/>
              <p:nvPr/>
            </p:nvSpPr>
            <p:spPr>
              <a:xfrm>
                <a:off x="1437669" y="1844824"/>
                <a:ext cx="692756" cy="360040"/>
              </a:xfrm>
              <a:prstGeom prst="rect">
                <a:avLst/>
              </a:prstGeom>
              <a:solidFill>
                <a:schemeClr val="bg1"/>
              </a:solidFill>
              <a:ln w="6350">
                <a:solidFill>
                  <a:srgbClr val="01BAE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Flushwater</a:t>
                </a:r>
                <a:endParaRPr lang="en-GB" sz="800" dirty="0">
                  <a:solidFill>
                    <a:schemeClr val="tx1"/>
                  </a:solidFill>
                </a:endParaRPr>
              </a:p>
            </p:txBody>
          </p:sp>
          <p:sp>
            <p:nvSpPr>
              <p:cNvPr id="132" name="Chord 131"/>
              <p:cNvSpPr/>
              <p:nvPr/>
            </p:nvSpPr>
            <p:spPr>
              <a:xfrm>
                <a:off x="1207810" y="1844437"/>
                <a:ext cx="432049" cy="360000"/>
              </a:xfrm>
              <a:prstGeom prst="chord">
                <a:avLst>
                  <a:gd name="adj1" fmla="val 5243982"/>
                  <a:gd name="adj2" fmla="val 16387372"/>
                </a:avLst>
              </a:prstGeom>
              <a:solidFill>
                <a:srgbClr val="01BAE5"/>
              </a:solidFill>
              <a:ln w="6350">
                <a:solidFill>
                  <a:srgbClr val="01BA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40" name="Group 139"/>
          <p:cNvGrpSpPr/>
          <p:nvPr/>
        </p:nvGrpSpPr>
        <p:grpSpPr>
          <a:xfrm>
            <a:off x="7774012" y="3150098"/>
            <a:ext cx="882742" cy="360467"/>
            <a:chOff x="2149453" y="2780491"/>
            <a:chExt cx="882742" cy="360467"/>
          </a:xfrm>
        </p:grpSpPr>
        <p:sp>
          <p:nvSpPr>
            <p:cNvPr id="141" name="Diamond 140"/>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42" name="Group 141"/>
            <p:cNvGrpSpPr/>
            <p:nvPr/>
          </p:nvGrpSpPr>
          <p:grpSpPr>
            <a:xfrm>
              <a:off x="2149453" y="2780531"/>
              <a:ext cx="882741" cy="360427"/>
              <a:chOff x="1207810" y="1844437"/>
              <a:chExt cx="922615" cy="360427"/>
            </a:xfrm>
          </p:grpSpPr>
          <p:sp>
            <p:nvSpPr>
              <p:cNvPr id="143" name="Rectangle 142"/>
              <p:cNvSpPr/>
              <p:nvPr/>
            </p:nvSpPr>
            <p:spPr>
              <a:xfrm>
                <a:off x="1437669" y="1844824"/>
                <a:ext cx="692756" cy="360040"/>
              </a:xfrm>
              <a:prstGeom prst="rect">
                <a:avLst/>
              </a:prstGeom>
              <a:solidFill>
                <a:schemeClr val="bg1"/>
              </a:solidFill>
              <a:ln w="6350">
                <a:solidFill>
                  <a:srgbClr val="FF1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Biogas</a:t>
                </a:r>
                <a:endParaRPr lang="en-GB" sz="800" dirty="0">
                  <a:solidFill>
                    <a:schemeClr val="tx1"/>
                  </a:solidFill>
                </a:endParaRPr>
              </a:p>
            </p:txBody>
          </p:sp>
          <p:sp>
            <p:nvSpPr>
              <p:cNvPr id="144" name="Chord 143"/>
              <p:cNvSpPr/>
              <p:nvPr/>
            </p:nvSpPr>
            <p:spPr>
              <a:xfrm>
                <a:off x="1207810" y="1844437"/>
                <a:ext cx="432049" cy="360000"/>
              </a:xfrm>
              <a:prstGeom prst="chord">
                <a:avLst>
                  <a:gd name="adj1" fmla="val 5243982"/>
                  <a:gd name="adj2" fmla="val 16387372"/>
                </a:avLst>
              </a:prstGeom>
              <a:solidFill>
                <a:srgbClr val="FF1900"/>
              </a:solidFill>
              <a:ln w="6350">
                <a:solidFill>
                  <a:srgbClr val="FF1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45" name="Group 144"/>
          <p:cNvGrpSpPr/>
          <p:nvPr/>
        </p:nvGrpSpPr>
        <p:grpSpPr>
          <a:xfrm>
            <a:off x="8801712" y="3150525"/>
            <a:ext cx="896267" cy="360040"/>
            <a:chOff x="6277169" y="944724"/>
            <a:chExt cx="896267" cy="360040"/>
          </a:xfrm>
        </p:grpSpPr>
        <p:sp>
          <p:nvSpPr>
            <p:cNvPr id="146" name="Rectangle 145"/>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147" name="Group 146"/>
            <p:cNvGrpSpPr/>
            <p:nvPr/>
          </p:nvGrpSpPr>
          <p:grpSpPr>
            <a:xfrm>
              <a:off x="6277169" y="944724"/>
              <a:ext cx="896267" cy="360040"/>
              <a:chOff x="1234157" y="1484784"/>
              <a:chExt cx="896267" cy="360040"/>
            </a:xfrm>
          </p:grpSpPr>
          <p:sp>
            <p:nvSpPr>
              <p:cNvPr id="148" name="Rectangle 147"/>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D.13</a:t>
                </a:r>
                <a:endParaRPr lang="en-GB" sz="800" dirty="0"/>
              </a:p>
            </p:txBody>
          </p:sp>
          <p:sp>
            <p:nvSpPr>
              <p:cNvPr id="149" name="Rectangle 148"/>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Biogas Combustion</a:t>
                </a:r>
                <a:endParaRPr lang="en-GB" sz="800" dirty="0">
                  <a:solidFill>
                    <a:schemeClr val="tx1"/>
                  </a:solidFill>
                </a:endParaRPr>
              </a:p>
            </p:txBody>
          </p:sp>
        </p:grpSp>
      </p:grpSp>
      <p:cxnSp>
        <p:nvCxnSpPr>
          <p:cNvPr id="151" name="Elbow Connector 150"/>
          <p:cNvCxnSpPr>
            <a:stCxn id="143" idx="3"/>
            <a:endCxn id="148" idx="1"/>
          </p:cNvCxnSpPr>
          <p:nvPr/>
        </p:nvCxnSpPr>
        <p:spPr>
          <a:xfrm>
            <a:off x="8656753" y="3330545"/>
            <a:ext cx="144959" cy="12700"/>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54" name="Group 153"/>
          <p:cNvGrpSpPr/>
          <p:nvPr/>
        </p:nvGrpSpPr>
        <p:grpSpPr>
          <a:xfrm>
            <a:off x="2270058" y="4014162"/>
            <a:ext cx="882742" cy="360467"/>
            <a:chOff x="2149453" y="2780491"/>
            <a:chExt cx="882742" cy="360467"/>
          </a:xfrm>
        </p:grpSpPr>
        <p:sp>
          <p:nvSpPr>
            <p:cNvPr id="155" name="Diamond 154"/>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56" name="Group 155"/>
            <p:cNvGrpSpPr/>
            <p:nvPr/>
          </p:nvGrpSpPr>
          <p:grpSpPr>
            <a:xfrm>
              <a:off x="2149453" y="2780531"/>
              <a:ext cx="882741" cy="360427"/>
              <a:chOff x="1207810" y="1844437"/>
              <a:chExt cx="922615" cy="360427"/>
            </a:xfrm>
          </p:grpSpPr>
          <p:sp>
            <p:nvSpPr>
              <p:cNvPr id="157" name="Rectangle 156"/>
              <p:cNvSpPr/>
              <p:nvPr/>
            </p:nvSpPr>
            <p:spPr>
              <a:xfrm>
                <a:off x="1437669" y="1844824"/>
                <a:ext cx="692756" cy="360040"/>
              </a:xfrm>
              <a:prstGeom prst="rect">
                <a:avLst/>
              </a:prstGeom>
              <a:solidFill>
                <a:schemeClr val="bg1"/>
              </a:solidFill>
              <a:ln w="6350">
                <a:solidFill>
                  <a:srgbClr val="BF8686"/>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Brownwater</a:t>
                </a:r>
                <a:endParaRPr lang="en-GB" sz="800" dirty="0">
                  <a:solidFill>
                    <a:schemeClr val="tx1"/>
                  </a:solidFill>
                </a:endParaRPr>
              </a:p>
            </p:txBody>
          </p:sp>
          <p:sp>
            <p:nvSpPr>
              <p:cNvPr id="168" name="Chord 167"/>
              <p:cNvSpPr/>
              <p:nvPr/>
            </p:nvSpPr>
            <p:spPr>
              <a:xfrm>
                <a:off x="1207810" y="1844437"/>
                <a:ext cx="432049" cy="360000"/>
              </a:xfrm>
              <a:prstGeom prst="chord">
                <a:avLst>
                  <a:gd name="adj1" fmla="val 5243982"/>
                  <a:gd name="adj2" fmla="val 16387372"/>
                </a:avLst>
              </a:prstGeom>
              <a:solidFill>
                <a:srgbClr val="BF8686"/>
              </a:solidFill>
              <a:ln w="6350">
                <a:solidFill>
                  <a:srgbClr val="BF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69" name="Group 168"/>
          <p:cNvGrpSpPr/>
          <p:nvPr/>
        </p:nvGrpSpPr>
        <p:grpSpPr>
          <a:xfrm>
            <a:off x="2270058" y="3368083"/>
            <a:ext cx="882742" cy="360467"/>
            <a:chOff x="2149453" y="2780491"/>
            <a:chExt cx="882742" cy="360467"/>
          </a:xfrm>
        </p:grpSpPr>
        <p:sp>
          <p:nvSpPr>
            <p:cNvPr id="170" name="Diamond 169"/>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71" name="Group 170"/>
            <p:cNvGrpSpPr/>
            <p:nvPr/>
          </p:nvGrpSpPr>
          <p:grpSpPr>
            <a:xfrm>
              <a:off x="2149453" y="2780531"/>
              <a:ext cx="882741" cy="360427"/>
              <a:chOff x="1207810" y="1844437"/>
              <a:chExt cx="922615" cy="360427"/>
            </a:xfrm>
          </p:grpSpPr>
          <p:sp>
            <p:nvSpPr>
              <p:cNvPr id="172" name="Rectangle 171"/>
              <p:cNvSpPr/>
              <p:nvPr/>
            </p:nvSpPr>
            <p:spPr>
              <a:xfrm>
                <a:off x="1437669" y="1844824"/>
                <a:ext cx="692756" cy="360040"/>
              </a:xfrm>
              <a:prstGeom prst="rect">
                <a:avLst/>
              </a:prstGeom>
              <a:solidFill>
                <a:schemeClr val="bg1"/>
              </a:solidFill>
              <a:ln w="6350">
                <a:solidFill>
                  <a:srgbClr val="476666"/>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Blackwater</a:t>
                </a:r>
                <a:endParaRPr lang="en-GB" sz="800" dirty="0">
                  <a:solidFill>
                    <a:schemeClr val="tx1"/>
                  </a:solidFill>
                </a:endParaRPr>
              </a:p>
            </p:txBody>
          </p:sp>
          <p:sp>
            <p:nvSpPr>
              <p:cNvPr id="173" name="Chord 172"/>
              <p:cNvSpPr/>
              <p:nvPr/>
            </p:nvSpPr>
            <p:spPr>
              <a:xfrm>
                <a:off x="1207810" y="1844437"/>
                <a:ext cx="432049" cy="360000"/>
              </a:xfrm>
              <a:prstGeom prst="chord">
                <a:avLst>
                  <a:gd name="adj1" fmla="val 5243982"/>
                  <a:gd name="adj2" fmla="val 16387372"/>
                </a:avLst>
              </a:prstGeom>
              <a:solidFill>
                <a:srgbClr val="476666"/>
              </a:solidFill>
              <a:ln w="6350">
                <a:solidFill>
                  <a:srgbClr val="47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74" name="Group 173"/>
          <p:cNvGrpSpPr/>
          <p:nvPr/>
        </p:nvGrpSpPr>
        <p:grpSpPr>
          <a:xfrm>
            <a:off x="7774011" y="3654154"/>
            <a:ext cx="882742" cy="360467"/>
            <a:chOff x="2149453" y="2780491"/>
            <a:chExt cx="882742" cy="360467"/>
          </a:xfrm>
        </p:grpSpPr>
        <p:sp>
          <p:nvSpPr>
            <p:cNvPr id="175" name="Diamond 174"/>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76" name="Group 175"/>
            <p:cNvGrpSpPr/>
            <p:nvPr/>
          </p:nvGrpSpPr>
          <p:grpSpPr>
            <a:xfrm>
              <a:off x="2149453" y="2780531"/>
              <a:ext cx="882741" cy="360427"/>
              <a:chOff x="1207810" y="1844437"/>
              <a:chExt cx="922615" cy="360427"/>
            </a:xfrm>
          </p:grpSpPr>
          <p:sp>
            <p:nvSpPr>
              <p:cNvPr id="177" name="Rectangle 176"/>
              <p:cNvSpPr/>
              <p:nvPr/>
            </p:nvSpPr>
            <p:spPr>
              <a:xfrm>
                <a:off x="1437669" y="1844824"/>
                <a:ext cx="692756" cy="360040"/>
              </a:xfrm>
              <a:prstGeom prst="rect">
                <a:avLst/>
              </a:prstGeom>
              <a:solidFill>
                <a:schemeClr val="bg1"/>
              </a:solidFill>
              <a:ln w="6350">
                <a:solidFill>
                  <a:srgbClr val="80664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Sludge</a:t>
                </a:r>
                <a:endParaRPr lang="en-GB" sz="800" dirty="0">
                  <a:solidFill>
                    <a:schemeClr val="tx1"/>
                  </a:solidFill>
                </a:endParaRPr>
              </a:p>
            </p:txBody>
          </p:sp>
          <p:sp>
            <p:nvSpPr>
              <p:cNvPr id="178" name="Chord 177"/>
              <p:cNvSpPr/>
              <p:nvPr/>
            </p:nvSpPr>
            <p:spPr>
              <a:xfrm>
                <a:off x="1207810" y="1844437"/>
                <a:ext cx="432049" cy="360000"/>
              </a:xfrm>
              <a:prstGeom prst="chord">
                <a:avLst>
                  <a:gd name="adj1" fmla="val 5243982"/>
                  <a:gd name="adj2" fmla="val 16387372"/>
                </a:avLst>
              </a:prstGeom>
              <a:solidFill>
                <a:srgbClr val="806640"/>
              </a:solidFill>
              <a:ln w="6350">
                <a:solidFill>
                  <a:srgbClr val="806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26" name="Group 125"/>
          <p:cNvGrpSpPr/>
          <p:nvPr/>
        </p:nvGrpSpPr>
        <p:grpSpPr>
          <a:xfrm>
            <a:off x="5345055" y="4868776"/>
            <a:ext cx="896267" cy="694018"/>
            <a:chOff x="5326003" y="4868776"/>
            <a:chExt cx="896267" cy="694018"/>
          </a:xfrm>
        </p:grpSpPr>
        <p:sp>
          <p:nvSpPr>
            <p:cNvPr id="206" name="Rectangle 205"/>
            <p:cNvSpPr/>
            <p:nvPr/>
          </p:nvSpPr>
          <p:spPr>
            <a:xfrm>
              <a:off x="5326004" y="4894811"/>
              <a:ext cx="894530" cy="3108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07" name="Group 206"/>
            <p:cNvGrpSpPr/>
            <p:nvPr/>
          </p:nvGrpSpPr>
          <p:grpSpPr>
            <a:xfrm>
              <a:off x="5326003" y="4868776"/>
              <a:ext cx="896267" cy="694018"/>
              <a:chOff x="5339037" y="3744393"/>
              <a:chExt cx="896267" cy="804267"/>
            </a:xfrm>
          </p:grpSpPr>
          <p:sp>
            <p:nvSpPr>
              <p:cNvPr id="208" name="Rectangle 207"/>
              <p:cNvSpPr/>
              <p:nvPr/>
            </p:nvSpPr>
            <p:spPr>
              <a:xfrm>
                <a:off x="5345113" y="3746497"/>
                <a:ext cx="888455" cy="7971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09" name="Group 208"/>
              <p:cNvGrpSpPr/>
              <p:nvPr/>
            </p:nvGrpSpPr>
            <p:grpSpPr>
              <a:xfrm>
                <a:off x="5339037" y="3744393"/>
                <a:ext cx="896267" cy="804267"/>
                <a:chOff x="3010520" y="1410534"/>
                <a:chExt cx="896267" cy="362282"/>
              </a:xfrm>
            </p:grpSpPr>
            <p:sp>
              <p:nvSpPr>
                <p:cNvPr id="210" name="Rectangle 209"/>
                <p:cNvSpPr/>
                <p:nvPr/>
              </p:nvSpPr>
              <p:spPr>
                <a:xfrm>
                  <a:off x="3010521" y="1410534"/>
                  <a:ext cx="894530" cy="360040"/>
                </a:xfrm>
                <a:prstGeom prst="rect">
                  <a:avLst/>
                </a:prstGeom>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211" name="Group 210"/>
                <p:cNvGrpSpPr/>
                <p:nvPr/>
              </p:nvGrpSpPr>
              <p:grpSpPr>
                <a:xfrm>
                  <a:off x="3010520" y="1411345"/>
                  <a:ext cx="896267" cy="361471"/>
                  <a:chOff x="1234157" y="1483353"/>
                  <a:chExt cx="896267" cy="361471"/>
                </a:xfrm>
              </p:grpSpPr>
              <p:sp>
                <p:nvSpPr>
                  <p:cNvPr id="212" name="Rectangle 211"/>
                  <p:cNvSpPr/>
                  <p:nvPr/>
                </p:nvSpPr>
                <p:spPr>
                  <a:xfrm>
                    <a:off x="1234157" y="1484784"/>
                    <a:ext cx="247673" cy="360040"/>
                  </a:xfrm>
                  <a:prstGeom prst="rect">
                    <a:avLst/>
                  </a:prstGeom>
                  <a:solidFill>
                    <a:srgbClr val="FCD900"/>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46800" tIns="46800" rIns="0" bIns="46800" rtlCol="0" anchor="t" anchorCtr="0"/>
                  <a:lstStyle/>
                  <a:p>
                    <a:r>
                      <a:rPr lang="de-CH" sz="800" dirty="0" smtClean="0">
                        <a:solidFill>
                          <a:schemeClr val="tx1"/>
                        </a:solidFill>
                      </a:rPr>
                      <a:t>C.1</a:t>
                    </a:r>
                  </a:p>
                  <a:p>
                    <a:endParaRPr lang="de-CH" sz="800" dirty="0">
                      <a:solidFill>
                        <a:schemeClr val="tx1"/>
                      </a:solidFill>
                    </a:endParaRPr>
                  </a:p>
                  <a:p>
                    <a:endParaRPr lang="de-CH" sz="100" dirty="0" smtClean="0">
                      <a:solidFill>
                        <a:schemeClr val="tx1"/>
                      </a:solidFill>
                    </a:endParaRPr>
                  </a:p>
                  <a:p>
                    <a:r>
                      <a:rPr lang="de-CH" sz="800" dirty="0" smtClean="0">
                        <a:solidFill>
                          <a:schemeClr val="tx1"/>
                        </a:solidFill>
                      </a:rPr>
                      <a:t>C.3</a:t>
                    </a:r>
                    <a:endParaRPr lang="de-CH" sz="800" dirty="0">
                      <a:solidFill>
                        <a:schemeClr val="tx1"/>
                      </a:solidFill>
                    </a:endParaRPr>
                  </a:p>
                </p:txBody>
              </p:sp>
              <p:sp>
                <p:nvSpPr>
                  <p:cNvPr id="213" name="Rectangle 212"/>
                  <p:cNvSpPr/>
                  <p:nvPr/>
                </p:nvSpPr>
                <p:spPr>
                  <a:xfrm>
                    <a:off x="1481829" y="1483353"/>
                    <a:ext cx="648595"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25200" rIns="0" rtlCol="0" anchor="t" anchorCtr="0"/>
                  <a:lstStyle/>
                  <a:p>
                    <a:r>
                      <a:rPr lang="en-GB" sz="800" dirty="0" err="1" smtClean="0">
                        <a:solidFill>
                          <a:schemeClr val="tx1"/>
                        </a:solidFill>
                      </a:rPr>
                      <a:t>Jerrycan</a:t>
                    </a:r>
                    <a:r>
                      <a:rPr lang="en-GB" sz="800" dirty="0" smtClean="0">
                        <a:solidFill>
                          <a:schemeClr val="tx1"/>
                        </a:solidFill>
                      </a:rPr>
                      <a:t> / Tank</a:t>
                    </a:r>
                  </a:p>
                  <a:p>
                    <a:r>
                      <a:rPr lang="en-GB" sz="800" dirty="0" smtClean="0">
                        <a:solidFill>
                          <a:schemeClr val="tx1"/>
                        </a:solidFill>
                      </a:rPr>
                      <a:t>Motorized Emptying and Transport</a:t>
                    </a:r>
                  </a:p>
                  <a:p>
                    <a:endParaRPr lang="en-GB" sz="700" dirty="0">
                      <a:solidFill>
                        <a:schemeClr val="tx1"/>
                      </a:solidFill>
                    </a:endParaRPr>
                  </a:p>
                </p:txBody>
              </p:sp>
            </p:grpSp>
          </p:grpSp>
        </p:grpSp>
      </p:grpSp>
      <p:grpSp>
        <p:nvGrpSpPr>
          <p:cNvPr id="224" name="Group 223"/>
          <p:cNvGrpSpPr/>
          <p:nvPr/>
        </p:nvGrpSpPr>
        <p:grpSpPr>
          <a:xfrm>
            <a:off x="3282176" y="4869160"/>
            <a:ext cx="896267" cy="360040"/>
            <a:chOff x="1856656" y="1433484"/>
            <a:chExt cx="896267" cy="360040"/>
          </a:xfrm>
        </p:grpSpPr>
        <p:sp>
          <p:nvSpPr>
            <p:cNvPr id="225" name="Rectangle 224"/>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226" name="Group 225"/>
            <p:cNvGrpSpPr/>
            <p:nvPr/>
          </p:nvGrpSpPr>
          <p:grpSpPr>
            <a:xfrm>
              <a:off x="1856656" y="1433484"/>
              <a:ext cx="896267" cy="360040"/>
              <a:chOff x="1234157" y="1484784"/>
              <a:chExt cx="896267" cy="360040"/>
            </a:xfrm>
          </p:grpSpPr>
          <p:sp>
            <p:nvSpPr>
              <p:cNvPr id="227" name="Rectangle 226"/>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Storage Tank </a:t>
                </a:r>
                <a:endParaRPr lang="en-GB" sz="800" dirty="0">
                  <a:solidFill>
                    <a:schemeClr val="tx1"/>
                  </a:solidFill>
                </a:endParaRPr>
              </a:p>
            </p:txBody>
          </p:sp>
          <p:sp>
            <p:nvSpPr>
              <p:cNvPr id="254" name="Rectangle 253"/>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S.1</a:t>
                </a:r>
                <a:endParaRPr lang="en-GB" sz="800" dirty="0"/>
              </a:p>
            </p:txBody>
          </p:sp>
        </p:grpSp>
      </p:grpSp>
      <p:grpSp>
        <p:nvGrpSpPr>
          <p:cNvPr id="257" name="Group 256"/>
          <p:cNvGrpSpPr/>
          <p:nvPr/>
        </p:nvGrpSpPr>
        <p:grpSpPr>
          <a:xfrm>
            <a:off x="4309380" y="4868988"/>
            <a:ext cx="882742" cy="360467"/>
            <a:chOff x="2149453" y="2780491"/>
            <a:chExt cx="882742" cy="360467"/>
          </a:xfrm>
        </p:grpSpPr>
        <p:sp>
          <p:nvSpPr>
            <p:cNvPr id="261" name="Diamond 260"/>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85" name="Group 284"/>
            <p:cNvGrpSpPr/>
            <p:nvPr/>
          </p:nvGrpSpPr>
          <p:grpSpPr>
            <a:xfrm>
              <a:off x="2149453" y="2780531"/>
              <a:ext cx="882741" cy="360427"/>
              <a:chOff x="1207810" y="1844437"/>
              <a:chExt cx="922615" cy="360427"/>
            </a:xfrm>
          </p:grpSpPr>
          <p:sp>
            <p:nvSpPr>
              <p:cNvPr id="292" name="Rectangle 291"/>
              <p:cNvSpPr/>
              <p:nvPr/>
            </p:nvSpPr>
            <p:spPr>
              <a:xfrm>
                <a:off x="1437669" y="1844824"/>
                <a:ext cx="692756" cy="360040"/>
              </a:xfrm>
              <a:prstGeom prst="rect">
                <a:avLst/>
              </a:prstGeom>
              <a:solidFill>
                <a:schemeClr val="bg1"/>
              </a:solidFill>
              <a:ln w="6350">
                <a:solidFill>
                  <a:srgbClr val="FFBF4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Stored Urine</a:t>
                </a:r>
                <a:endParaRPr lang="en-GB" sz="800" dirty="0">
                  <a:solidFill>
                    <a:schemeClr val="tx1"/>
                  </a:solidFill>
                </a:endParaRPr>
              </a:p>
            </p:txBody>
          </p:sp>
          <p:sp>
            <p:nvSpPr>
              <p:cNvPr id="293" name="Chord 292"/>
              <p:cNvSpPr/>
              <p:nvPr/>
            </p:nvSpPr>
            <p:spPr>
              <a:xfrm>
                <a:off x="1207810" y="1844437"/>
                <a:ext cx="432049" cy="360000"/>
              </a:xfrm>
              <a:prstGeom prst="chord">
                <a:avLst>
                  <a:gd name="adj1" fmla="val 5243982"/>
                  <a:gd name="adj2" fmla="val 16387372"/>
                </a:avLst>
              </a:prstGeom>
              <a:solidFill>
                <a:srgbClr val="FFBF4D"/>
              </a:solidFill>
              <a:ln w="6350">
                <a:solidFill>
                  <a:srgbClr val="FFB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cxnSp>
        <p:nvCxnSpPr>
          <p:cNvPr id="295" name="Elbow Connector 294"/>
          <p:cNvCxnSpPr>
            <a:stCxn id="215" idx="2"/>
            <a:endCxn id="316" idx="1"/>
          </p:cNvCxnSpPr>
          <p:nvPr/>
        </p:nvCxnSpPr>
        <p:spPr>
          <a:xfrm rot="16200000" flipH="1">
            <a:off x="5406651" y="2519951"/>
            <a:ext cx="683211" cy="6103437"/>
          </a:xfrm>
          <a:prstGeom prst="bentConnector2">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296" name="Group 295"/>
          <p:cNvGrpSpPr/>
          <p:nvPr/>
        </p:nvGrpSpPr>
        <p:grpSpPr>
          <a:xfrm>
            <a:off x="8790184" y="4869326"/>
            <a:ext cx="896267" cy="360040"/>
            <a:chOff x="6277169" y="944724"/>
            <a:chExt cx="896267" cy="360040"/>
          </a:xfrm>
        </p:grpSpPr>
        <p:sp>
          <p:nvSpPr>
            <p:cNvPr id="297" name="Rectangle 296"/>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298" name="Group 297"/>
            <p:cNvGrpSpPr/>
            <p:nvPr/>
          </p:nvGrpSpPr>
          <p:grpSpPr>
            <a:xfrm>
              <a:off x="6277169" y="944724"/>
              <a:ext cx="896267" cy="360040"/>
              <a:chOff x="1234157" y="1484784"/>
              <a:chExt cx="896267" cy="360040"/>
            </a:xfrm>
          </p:grpSpPr>
          <p:sp>
            <p:nvSpPr>
              <p:cNvPr id="299" name="Rectangle 298"/>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D.2</a:t>
                </a:r>
                <a:endParaRPr lang="en-GB" sz="800" dirty="0"/>
              </a:p>
            </p:txBody>
          </p:sp>
          <p:sp>
            <p:nvSpPr>
              <p:cNvPr id="300" name="Rectangle 299"/>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Application</a:t>
                </a:r>
                <a:endParaRPr lang="en-GB" sz="800" dirty="0">
                  <a:solidFill>
                    <a:schemeClr val="tx1"/>
                  </a:solidFill>
                </a:endParaRPr>
              </a:p>
            </p:txBody>
          </p:sp>
        </p:grpSp>
      </p:grpSp>
      <p:cxnSp>
        <p:nvCxnSpPr>
          <p:cNvPr id="301" name="Elbow Connector 300"/>
          <p:cNvCxnSpPr>
            <a:stCxn id="206" idx="3"/>
            <a:endCxn id="299" idx="1"/>
          </p:cNvCxnSpPr>
          <p:nvPr/>
        </p:nvCxnSpPr>
        <p:spPr>
          <a:xfrm flipV="1">
            <a:off x="6239586" y="5049346"/>
            <a:ext cx="2550598" cy="0"/>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52" name="Group 151"/>
          <p:cNvGrpSpPr/>
          <p:nvPr/>
        </p:nvGrpSpPr>
        <p:grpSpPr>
          <a:xfrm>
            <a:off x="3292839" y="3366549"/>
            <a:ext cx="896267" cy="360040"/>
            <a:chOff x="3292839" y="3366549"/>
            <a:chExt cx="896267" cy="360040"/>
          </a:xfrm>
        </p:grpSpPr>
        <p:sp>
          <p:nvSpPr>
            <p:cNvPr id="139" name="Rectangle 138"/>
            <p:cNvSpPr/>
            <p:nvPr/>
          </p:nvSpPr>
          <p:spPr>
            <a:xfrm>
              <a:off x="3540512" y="3368510"/>
              <a:ext cx="116344" cy="141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302" name="Group 301"/>
            <p:cNvGrpSpPr/>
            <p:nvPr/>
          </p:nvGrpSpPr>
          <p:grpSpPr>
            <a:xfrm>
              <a:off x="3292839" y="3366549"/>
              <a:ext cx="896267" cy="360040"/>
              <a:chOff x="1856656" y="1433484"/>
              <a:chExt cx="896267" cy="360040"/>
            </a:xfrm>
          </p:grpSpPr>
          <p:sp>
            <p:nvSpPr>
              <p:cNvPr id="303" name="Rectangle 302"/>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304" name="Group 303"/>
              <p:cNvGrpSpPr/>
              <p:nvPr/>
            </p:nvGrpSpPr>
            <p:grpSpPr>
              <a:xfrm>
                <a:off x="1856656" y="1433484"/>
                <a:ext cx="896267" cy="360040"/>
                <a:chOff x="1234157" y="1484784"/>
                <a:chExt cx="896267" cy="360040"/>
              </a:xfrm>
            </p:grpSpPr>
            <p:sp>
              <p:nvSpPr>
                <p:cNvPr id="305" name="Rectangle 304"/>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Biogas Reactor</a:t>
                  </a:r>
                  <a:endParaRPr lang="en-GB" sz="800" dirty="0">
                    <a:solidFill>
                      <a:schemeClr val="tx1"/>
                    </a:solidFill>
                  </a:endParaRPr>
                </a:p>
              </p:txBody>
            </p:sp>
            <p:sp>
              <p:nvSpPr>
                <p:cNvPr id="306" name="Rectangle 305"/>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pPr algn="ctr"/>
                  <a:r>
                    <a:rPr lang="de-CH" sz="800" dirty="0" smtClean="0"/>
                    <a:t>S.12</a:t>
                  </a:r>
                  <a:endParaRPr lang="en-GB" sz="800" dirty="0"/>
                </a:p>
              </p:txBody>
            </p:sp>
          </p:grpSp>
        </p:grpSp>
      </p:grpSp>
      <p:cxnSp>
        <p:nvCxnSpPr>
          <p:cNvPr id="307" name="Elbow Connector 306"/>
          <p:cNvCxnSpPr>
            <a:stCxn id="155" idx="3"/>
            <a:endCxn id="303" idx="2"/>
          </p:cNvCxnSpPr>
          <p:nvPr/>
        </p:nvCxnSpPr>
        <p:spPr>
          <a:xfrm flipV="1">
            <a:off x="3152800" y="3726589"/>
            <a:ext cx="589041" cy="467593"/>
          </a:xfrm>
          <a:prstGeom prst="bent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08" name="Elbow Connector 307"/>
          <p:cNvCxnSpPr>
            <a:stCxn id="170" idx="3"/>
            <a:endCxn id="306" idx="1"/>
          </p:cNvCxnSpPr>
          <p:nvPr/>
        </p:nvCxnSpPr>
        <p:spPr>
          <a:xfrm flipV="1">
            <a:off x="3152800" y="3546569"/>
            <a:ext cx="140039" cy="1534"/>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10" name="Elbow Connector 309"/>
          <p:cNvCxnSpPr>
            <a:stCxn id="292" idx="3"/>
            <a:endCxn id="206" idx="1"/>
          </p:cNvCxnSpPr>
          <p:nvPr/>
        </p:nvCxnSpPr>
        <p:spPr>
          <a:xfrm>
            <a:off x="5192121" y="5049435"/>
            <a:ext cx="152935" cy="811"/>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12" name="Elbow Connector 311"/>
          <p:cNvCxnSpPr>
            <a:stCxn id="184" idx="3"/>
            <a:endCxn id="265" idx="1"/>
          </p:cNvCxnSpPr>
          <p:nvPr/>
        </p:nvCxnSpPr>
        <p:spPr>
          <a:xfrm flipV="1">
            <a:off x="1085298" y="2537705"/>
            <a:ext cx="2209278" cy="325"/>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13" name="Elbow Connector 312"/>
          <p:cNvCxnSpPr>
            <a:stCxn id="303" idx="3"/>
            <a:endCxn id="141" idx="1"/>
          </p:cNvCxnSpPr>
          <p:nvPr/>
        </p:nvCxnSpPr>
        <p:spPr>
          <a:xfrm flipV="1">
            <a:off x="4189106" y="3330118"/>
            <a:ext cx="3585648" cy="216451"/>
          </a:xfrm>
          <a:prstGeom prst="bentConnector3">
            <a:avLst>
              <a:gd name="adj1" fmla="val 15998"/>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14" name="Elbow Connector 313"/>
          <p:cNvCxnSpPr>
            <a:stCxn id="305" idx="3"/>
            <a:endCxn id="175" idx="1"/>
          </p:cNvCxnSpPr>
          <p:nvPr/>
        </p:nvCxnSpPr>
        <p:spPr>
          <a:xfrm>
            <a:off x="4189106" y="3546569"/>
            <a:ext cx="3585647" cy="287605"/>
          </a:xfrm>
          <a:prstGeom prst="bentConnector3">
            <a:avLst>
              <a:gd name="adj1" fmla="val 15998"/>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315" name="Group 314"/>
          <p:cNvGrpSpPr/>
          <p:nvPr/>
        </p:nvGrpSpPr>
        <p:grpSpPr>
          <a:xfrm>
            <a:off x="8799975" y="5733256"/>
            <a:ext cx="896267" cy="360040"/>
            <a:chOff x="6277169" y="944724"/>
            <a:chExt cx="896267" cy="360040"/>
          </a:xfrm>
        </p:grpSpPr>
        <p:sp>
          <p:nvSpPr>
            <p:cNvPr id="316" name="Rectangle 315"/>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17" name="Group 316"/>
            <p:cNvGrpSpPr/>
            <p:nvPr/>
          </p:nvGrpSpPr>
          <p:grpSpPr>
            <a:xfrm>
              <a:off x="6277169" y="944724"/>
              <a:ext cx="896267" cy="360040"/>
              <a:chOff x="1234157" y="1484784"/>
              <a:chExt cx="896267" cy="360040"/>
            </a:xfrm>
          </p:grpSpPr>
          <p:sp>
            <p:nvSpPr>
              <p:cNvPr id="318" name="Rectangle 317"/>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D.7</a:t>
                </a:r>
                <a:endParaRPr lang="en-GB" sz="800" dirty="0"/>
              </a:p>
            </p:txBody>
          </p:sp>
          <p:sp>
            <p:nvSpPr>
              <p:cNvPr id="319" name="Rectangle 318"/>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Soak Pit</a:t>
                </a:r>
                <a:endParaRPr lang="en-GB" sz="800" dirty="0">
                  <a:solidFill>
                    <a:schemeClr val="tx1"/>
                  </a:solidFill>
                </a:endParaRPr>
              </a:p>
            </p:txBody>
          </p:sp>
        </p:grpSp>
      </p:grpSp>
      <p:grpSp>
        <p:nvGrpSpPr>
          <p:cNvPr id="320" name="Group 319"/>
          <p:cNvGrpSpPr/>
          <p:nvPr/>
        </p:nvGrpSpPr>
        <p:grpSpPr>
          <a:xfrm>
            <a:off x="1223021" y="3366549"/>
            <a:ext cx="896267" cy="360040"/>
            <a:chOff x="706264" y="1412776"/>
            <a:chExt cx="896267" cy="360040"/>
          </a:xfrm>
        </p:grpSpPr>
        <p:sp>
          <p:nvSpPr>
            <p:cNvPr id="321" name="Rectangle 320"/>
            <p:cNvSpPr/>
            <p:nvPr/>
          </p:nvSpPr>
          <p:spPr>
            <a:xfrm>
              <a:off x="706265" y="1412776"/>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22" name="Group 321"/>
            <p:cNvGrpSpPr/>
            <p:nvPr/>
          </p:nvGrpSpPr>
          <p:grpSpPr>
            <a:xfrm>
              <a:off x="706264" y="1412776"/>
              <a:ext cx="896267" cy="360040"/>
              <a:chOff x="1234157" y="1484784"/>
              <a:chExt cx="896267" cy="360040"/>
            </a:xfrm>
          </p:grpSpPr>
          <p:sp>
            <p:nvSpPr>
              <p:cNvPr id="323" name="Rectangle 322"/>
              <p:cNvSpPr/>
              <p:nvPr/>
            </p:nvSpPr>
            <p:spPr>
              <a:xfrm>
                <a:off x="1234157" y="1484784"/>
                <a:ext cx="247673" cy="360040"/>
              </a:xfrm>
              <a:prstGeom prst="rect">
                <a:avLst/>
              </a:prstGeom>
              <a:solidFill>
                <a:srgbClr val="CC0000"/>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U.4</a:t>
                </a:r>
                <a:endParaRPr lang="en-GB" sz="800" dirty="0"/>
              </a:p>
            </p:txBody>
          </p:sp>
          <p:sp>
            <p:nvSpPr>
              <p:cNvPr id="324" name="Rectangle 323"/>
              <p:cNvSpPr/>
              <p:nvPr/>
            </p:nvSpPr>
            <p:spPr>
              <a:xfrm>
                <a:off x="1481829" y="1484784"/>
                <a:ext cx="648595" cy="360040"/>
              </a:xfrm>
              <a:prstGeom prst="rect">
                <a:avLst/>
              </a:prstGeom>
              <a:solidFill>
                <a:srgbClr val="FFBDBD"/>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Pour Flush Toilet</a:t>
                </a:r>
                <a:endParaRPr lang="en-GB" sz="800" dirty="0">
                  <a:solidFill>
                    <a:schemeClr val="tx1"/>
                  </a:solidFill>
                </a:endParaRPr>
              </a:p>
            </p:txBody>
          </p:sp>
        </p:grpSp>
      </p:grpSp>
      <p:cxnSp>
        <p:nvCxnSpPr>
          <p:cNvPr id="325" name="Elbow Connector 324"/>
          <p:cNvCxnSpPr>
            <a:stCxn id="236" idx="3"/>
            <a:endCxn id="139" idx="0"/>
          </p:cNvCxnSpPr>
          <p:nvPr/>
        </p:nvCxnSpPr>
        <p:spPr>
          <a:xfrm>
            <a:off x="1085298" y="3042513"/>
            <a:ext cx="2513386" cy="325997"/>
          </a:xfrm>
          <a:prstGeom prst="bent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26" name="Elbow Connector 325"/>
          <p:cNvCxnSpPr>
            <a:stCxn id="324" idx="3"/>
            <a:endCxn id="170" idx="1"/>
          </p:cNvCxnSpPr>
          <p:nvPr/>
        </p:nvCxnSpPr>
        <p:spPr>
          <a:xfrm>
            <a:off x="2119288" y="3546569"/>
            <a:ext cx="151512" cy="1534"/>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32" name="Elbow Connector 331"/>
          <p:cNvCxnSpPr>
            <a:stCxn id="219" idx="3"/>
            <a:endCxn id="323" idx="1"/>
          </p:cNvCxnSpPr>
          <p:nvPr/>
        </p:nvCxnSpPr>
        <p:spPr>
          <a:xfrm>
            <a:off x="1085298" y="3546569"/>
            <a:ext cx="137723" cy="1270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333" name="Group 332"/>
          <p:cNvGrpSpPr/>
          <p:nvPr/>
        </p:nvGrpSpPr>
        <p:grpSpPr>
          <a:xfrm>
            <a:off x="2270800" y="4868561"/>
            <a:ext cx="882742" cy="360467"/>
            <a:chOff x="2149453" y="2780491"/>
            <a:chExt cx="882742" cy="360467"/>
          </a:xfrm>
        </p:grpSpPr>
        <p:sp>
          <p:nvSpPr>
            <p:cNvPr id="334" name="Diamond 333"/>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335" name="Group 334"/>
            <p:cNvGrpSpPr/>
            <p:nvPr/>
          </p:nvGrpSpPr>
          <p:grpSpPr>
            <a:xfrm>
              <a:off x="2149453" y="2780531"/>
              <a:ext cx="882741" cy="360427"/>
              <a:chOff x="1207810" y="1844437"/>
              <a:chExt cx="922615" cy="360427"/>
            </a:xfrm>
          </p:grpSpPr>
          <p:sp>
            <p:nvSpPr>
              <p:cNvPr id="336" name="Rectangle 335"/>
              <p:cNvSpPr/>
              <p:nvPr/>
            </p:nvSpPr>
            <p:spPr>
              <a:xfrm>
                <a:off x="1437669" y="1844824"/>
                <a:ext cx="692756" cy="360040"/>
              </a:xfrm>
              <a:prstGeom prst="rect">
                <a:avLst/>
              </a:prstGeom>
              <a:solidFill>
                <a:schemeClr val="bg1"/>
              </a:solidFill>
              <a:ln w="6350">
                <a:solidFill>
                  <a:srgbClr val="FFF24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Urine</a:t>
                </a:r>
                <a:endParaRPr lang="en-GB" sz="800" dirty="0">
                  <a:solidFill>
                    <a:schemeClr val="tx1"/>
                  </a:solidFill>
                </a:endParaRPr>
              </a:p>
            </p:txBody>
          </p:sp>
          <p:sp>
            <p:nvSpPr>
              <p:cNvPr id="337" name="Chord 336"/>
              <p:cNvSpPr/>
              <p:nvPr/>
            </p:nvSpPr>
            <p:spPr>
              <a:xfrm>
                <a:off x="1207810" y="1844437"/>
                <a:ext cx="432049" cy="360000"/>
              </a:xfrm>
              <a:prstGeom prst="chord">
                <a:avLst>
                  <a:gd name="adj1" fmla="val 5243982"/>
                  <a:gd name="adj2" fmla="val 16387372"/>
                </a:avLst>
              </a:prstGeom>
              <a:solidFill>
                <a:srgbClr val="FFF24D"/>
              </a:solidFill>
              <a:ln w="6350">
                <a:solidFill>
                  <a:srgbClr val="FFF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338" name="Group 337"/>
          <p:cNvGrpSpPr/>
          <p:nvPr/>
        </p:nvGrpSpPr>
        <p:grpSpPr>
          <a:xfrm>
            <a:off x="1231705" y="3886395"/>
            <a:ext cx="896268" cy="621250"/>
            <a:chOff x="3296816" y="2475908"/>
            <a:chExt cx="896268" cy="796161"/>
          </a:xfrm>
        </p:grpSpPr>
        <p:sp>
          <p:nvSpPr>
            <p:cNvPr id="339" name="Rectangle 338"/>
            <p:cNvSpPr/>
            <p:nvPr/>
          </p:nvSpPr>
          <p:spPr>
            <a:xfrm>
              <a:off x="3311085" y="2924884"/>
              <a:ext cx="881999" cy="332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40" name="Rectangle 339"/>
            <p:cNvSpPr/>
            <p:nvPr/>
          </p:nvSpPr>
          <p:spPr>
            <a:xfrm>
              <a:off x="3298553" y="2544106"/>
              <a:ext cx="881999" cy="206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341" name="Group 340"/>
            <p:cNvGrpSpPr/>
            <p:nvPr/>
          </p:nvGrpSpPr>
          <p:grpSpPr>
            <a:xfrm>
              <a:off x="3296816" y="2475908"/>
              <a:ext cx="896267" cy="796161"/>
              <a:chOff x="1856656" y="1433484"/>
              <a:chExt cx="896267" cy="360040"/>
            </a:xfrm>
          </p:grpSpPr>
          <p:sp>
            <p:nvSpPr>
              <p:cNvPr id="342" name="Rectangle 341"/>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43" name="Group 342"/>
              <p:cNvGrpSpPr/>
              <p:nvPr/>
            </p:nvGrpSpPr>
            <p:grpSpPr>
              <a:xfrm>
                <a:off x="1856656" y="1433484"/>
                <a:ext cx="896267" cy="360040"/>
                <a:chOff x="1234157" y="1484784"/>
                <a:chExt cx="896267" cy="360040"/>
              </a:xfrm>
            </p:grpSpPr>
            <p:sp>
              <p:nvSpPr>
                <p:cNvPr id="344" name="Rectangle 343"/>
                <p:cNvSpPr/>
                <p:nvPr/>
              </p:nvSpPr>
              <p:spPr>
                <a:xfrm>
                  <a:off x="1481829" y="1484784"/>
                  <a:ext cx="648595" cy="360040"/>
                </a:xfrm>
                <a:prstGeom prst="rect">
                  <a:avLst/>
                </a:prstGeom>
                <a:solidFill>
                  <a:srgbClr val="FFBDBD"/>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lang="en-GB" sz="800" dirty="0" smtClean="0">
                      <a:solidFill>
                        <a:schemeClr val="tx1"/>
                      </a:solidFill>
                    </a:rPr>
                    <a:t>Urinal</a:t>
                  </a:r>
                </a:p>
                <a:p>
                  <a:r>
                    <a:rPr lang="en-GB" sz="800" dirty="0">
                      <a:solidFill>
                        <a:schemeClr val="tx1"/>
                      </a:solidFill>
                    </a:rPr>
                    <a:t>Urine Diverting Flush Toilet</a:t>
                  </a:r>
                </a:p>
                <a:p>
                  <a:endParaRPr lang="en-GB" sz="800" dirty="0">
                    <a:solidFill>
                      <a:schemeClr val="tx1"/>
                    </a:solidFill>
                  </a:endParaRPr>
                </a:p>
              </p:txBody>
            </p:sp>
            <p:sp>
              <p:nvSpPr>
                <p:cNvPr id="345" name="Rectangle 344"/>
                <p:cNvSpPr/>
                <p:nvPr/>
              </p:nvSpPr>
              <p:spPr>
                <a:xfrm>
                  <a:off x="1234157" y="1484784"/>
                  <a:ext cx="247673" cy="360040"/>
                </a:xfrm>
                <a:prstGeom prst="rect">
                  <a:avLst/>
                </a:prstGeom>
                <a:solidFill>
                  <a:srgbClr val="CC0000"/>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46800" tIns="46800" rIns="0" bIns="46800" rtlCol="0" anchor="t" anchorCtr="0"/>
                <a:lstStyle/>
                <a:p>
                  <a:r>
                    <a:rPr lang="de-CH" sz="800" dirty="0" smtClean="0"/>
                    <a:t>U.3</a:t>
                  </a:r>
                </a:p>
                <a:p>
                  <a:r>
                    <a:rPr lang="de-CH" sz="800" dirty="0" smtClean="0"/>
                    <a:t>U.6</a:t>
                  </a:r>
                  <a:endParaRPr lang="en-GB" sz="800" dirty="0"/>
                </a:p>
              </p:txBody>
            </p:sp>
          </p:grpSp>
        </p:grpSp>
      </p:grpSp>
      <p:cxnSp>
        <p:nvCxnSpPr>
          <p:cNvPr id="346" name="Elbow Connector 345"/>
          <p:cNvCxnSpPr>
            <a:stCxn id="339" idx="2"/>
            <a:endCxn id="334" idx="1"/>
          </p:cNvCxnSpPr>
          <p:nvPr/>
        </p:nvCxnSpPr>
        <p:spPr>
          <a:xfrm rot="16200000" flipH="1">
            <a:off x="1702928" y="4479967"/>
            <a:ext cx="552660" cy="584568"/>
          </a:xfrm>
          <a:prstGeom prst="bent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47" name="Elbow Connector 346"/>
          <p:cNvCxnSpPr>
            <a:stCxn id="129" idx="3"/>
            <a:endCxn id="342" idx="1"/>
          </p:cNvCxnSpPr>
          <p:nvPr/>
        </p:nvCxnSpPr>
        <p:spPr>
          <a:xfrm flipV="1">
            <a:off x="1085298" y="4197020"/>
            <a:ext cx="148144" cy="357661"/>
          </a:xfrm>
          <a:prstGeom prst="bentConnector3">
            <a:avLst>
              <a:gd name="adj1" fmla="val 2428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48" name="Elbow Connector 347"/>
          <p:cNvCxnSpPr>
            <a:stCxn id="199" idx="3"/>
            <a:endCxn id="345" idx="1"/>
          </p:cNvCxnSpPr>
          <p:nvPr/>
        </p:nvCxnSpPr>
        <p:spPr>
          <a:xfrm>
            <a:off x="1085298" y="4050625"/>
            <a:ext cx="146407" cy="146395"/>
          </a:xfrm>
          <a:prstGeom prst="bentConnector3">
            <a:avLst>
              <a:gd name="adj1" fmla="val 23977"/>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49" name="Elbow Connector 348"/>
          <p:cNvCxnSpPr>
            <a:stCxn id="221" idx="3"/>
            <a:endCxn id="345" idx="1"/>
          </p:cNvCxnSpPr>
          <p:nvPr/>
        </p:nvCxnSpPr>
        <p:spPr>
          <a:xfrm>
            <a:off x="1085297" y="3546996"/>
            <a:ext cx="146408" cy="650024"/>
          </a:xfrm>
          <a:prstGeom prst="bentConnector3">
            <a:avLst>
              <a:gd name="adj1" fmla="val 26146"/>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50" name="Elbow Connector 349"/>
          <p:cNvCxnSpPr>
            <a:stCxn id="159" idx="3"/>
            <a:endCxn id="345" idx="1"/>
          </p:cNvCxnSpPr>
          <p:nvPr/>
        </p:nvCxnSpPr>
        <p:spPr>
          <a:xfrm flipV="1">
            <a:off x="1085298" y="4197020"/>
            <a:ext cx="146407" cy="1365773"/>
          </a:xfrm>
          <a:prstGeom prst="bentConnector3">
            <a:avLst>
              <a:gd name="adj1" fmla="val 28314"/>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51" name="Elbow Connector 350"/>
          <p:cNvCxnSpPr>
            <a:stCxn id="231" idx="3"/>
            <a:endCxn id="342" idx="1"/>
          </p:cNvCxnSpPr>
          <p:nvPr/>
        </p:nvCxnSpPr>
        <p:spPr>
          <a:xfrm flipV="1">
            <a:off x="1085298" y="4197020"/>
            <a:ext cx="148144" cy="861717"/>
          </a:xfrm>
          <a:prstGeom prst="bentConnector3">
            <a:avLst>
              <a:gd name="adj1" fmla="val 28568"/>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52" name="Elbow Connector 351"/>
          <p:cNvCxnSpPr>
            <a:stCxn id="225" idx="3"/>
            <a:endCxn id="261" idx="1"/>
          </p:cNvCxnSpPr>
          <p:nvPr/>
        </p:nvCxnSpPr>
        <p:spPr>
          <a:xfrm flipV="1">
            <a:off x="4178443" y="5049008"/>
            <a:ext cx="131679" cy="172"/>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54" name="Elbow Connector 353"/>
          <p:cNvCxnSpPr>
            <a:stCxn id="334" idx="3"/>
            <a:endCxn id="225" idx="1"/>
          </p:cNvCxnSpPr>
          <p:nvPr/>
        </p:nvCxnSpPr>
        <p:spPr>
          <a:xfrm>
            <a:off x="3153542" y="5048581"/>
            <a:ext cx="130371" cy="599"/>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8790184" y="3654154"/>
            <a:ext cx="896267" cy="557678"/>
            <a:chOff x="8790184" y="3654154"/>
            <a:chExt cx="896267" cy="557678"/>
          </a:xfrm>
        </p:grpSpPr>
        <p:sp>
          <p:nvSpPr>
            <p:cNvPr id="105" name="Rectangle 104"/>
            <p:cNvSpPr/>
            <p:nvPr/>
          </p:nvSpPr>
          <p:spPr>
            <a:xfrm>
              <a:off x="8790184" y="3654581"/>
              <a:ext cx="894530" cy="3596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355" name="Group 354"/>
            <p:cNvGrpSpPr/>
            <p:nvPr/>
          </p:nvGrpSpPr>
          <p:grpSpPr>
            <a:xfrm>
              <a:off x="8790184" y="3654154"/>
              <a:ext cx="896267" cy="557678"/>
              <a:chOff x="6277169" y="944724"/>
              <a:chExt cx="896267" cy="360040"/>
            </a:xfrm>
          </p:grpSpPr>
          <p:sp>
            <p:nvSpPr>
              <p:cNvPr id="356" name="Rectangle 355"/>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57" name="Group 356"/>
              <p:cNvGrpSpPr/>
              <p:nvPr/>
            </p:nvGrpSpPr>
            <p:grpSpPr>
              <a:xfrm>
                <a:off x="6277169" y="944724"/>
                <a:ext cx="896267" cy="360040"/>
                <a:chOff x="1234157" y="1484784"/>
                <a:chExt cx="896267" cy="360040"/>
              </a:xfrm>
            </p:grpSpPr>
            <p:sp>
              <p:nvSpPr>
                <p:cNvPr id="358" name="Rectangle 357"/>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46800" rIns="0" bIns="46800" rtlCol="0" anchor="t" anchorCtr="0"/>
                <a:lstStyle/>
                <a:p>
                  <a:r>
                    <a:rPr lang="de-CH" sz="800" dirty="0" smtClean="0"/>
                    <a:t>D.5</a:t>
                  </a:r>
                  <a:endParaRPr lang="de-CH" sz="800" dirty="0"/>
                </a:p>
                <a:p>
                  <a:r>
                    <a:rPr lang="de-CH" sz="800" dirty="0" smtClean="0"/>
                    <a:t>D.12</a:t>
                  </a:r>
                  <a:endParaRPr lang="en-GB" sz="800" dirty="0"/>
                </a:p>
              </p:txBody>
            </p:sp>
            <p:sp>
              <p:nvSpPr>
                <p:cNvPr id="359" name="Rectangle 358"/>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lang="en-GB" sz="800" dirty="0" smtClean="0">
                      <a:solidFill>
                        <a:schemeClr val="tx1"/>
                      </a:solidFill>
                    </a:rPr>
                    <a:t>Application </a:t>
                  </a:r>
                </a:p>
                <a:p>
                  <a:r>
                    <a:rPr lang="en-GB" sz="800" dirty="0" smtClean="0">
                      <a:solidFill>
                        <a:schemeClr val="tx1"/>
                      </a:solidFill>
                    </a:rPr>
                    <a:t>Surface Disposal and Storage</a:t>
                  </a:r>
                  <a:endParaRPr lang="en-GB" sz="800" dirty="0">
                    <a:solidFill>
                      <a:schemeClr val="tx1"/>
                    </a:solidFill>
                  </a:endParaRPr>
                </a:p>
              </p:txBody>
            </p:sp>
          </p:grpSp>
        </p:grpSp>
      </p:grpSp>
      <p:cxnSp>
        <p:nvCxnSpPr>
          <p:cNvPr id="361" name="Elbow Connector 360"/>
          <p:cNvCxnSpPr>
            <a:stCxn id="177" idx="3"/>
            <a:endCxn id="105" idx="1"/>
          </p:cNvCxnSpPr>
          <p:nvPr/>
        </p:nvCxnSpPr>
        <p:spPr>
          <a:xfrm flipV="1">
            <a:off x="8656752" y="3834388"/>
            <a:ext cx="133432" cy="213"/>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62" name="Elbow Connector 361"/>
          <p:cNvCxnSpPr>
            <a:stCxn id="265" idx="2"/>
            <a:endCxn id="303" idx="0"/>
          </p:cNvCxnSpPr>
          <p:nvPr/>
        </p:nvCxnSpPr>
        <p:spPr>
          <a:xfrm rot="5400000">
            <a:off x="3416956" y="3041663"/>
            <a:ext cx="649772" cy="1"/>
          </a:xfrm>
          <a:prstGeom prst="bentConnector3">
            <a:avLst>
              <a:gd name="adj1" fmla="val 50000"/>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69" name="Elbow Connector 368"/>
          <p:cNvCxnSpPr>
            <a:stCxn id="344" idx="3"/>
            <a:endCxn id="155" idx="1"/>
          </p:cNvCxnSpPr>
          <p:nvPr/>
        </p:nvCxnSpPr>
        <p:spPr>
          <a:xfrm flipV="1">
            <a:off x="2127972" y="4194182"/>
            <a:ext cx="142828" cy="2838"/>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44674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4" name="Elbow Connector 633"/>
          <p:cNvCxnSpPr>
            <a:stCxn id="633" idx="3"/>
            <a:endCxn id="214" idx="1"/>
          </p:cNvCxnSpPr>
          <p:nvPr/>
        </p:nvCxnSpPr>
        <p:spPr>
          <a:xfrm flipV="1">
            <a:off x="7457107" y="3574809"/>
            <a:ext cx="326559" cy="2628"/>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359" name="Group 358"/>
          <p:cNvGrpSpPr/>
          <p:nvPr/>
        </p:nvGrpSpPr>
        <p:grpSpPr>
          <a:xfrm>
            <a:off x="7548152" y="2564904"/>
            <a:ext cx="104882" cy="1727848"/>
            <a:chOff x="5634824" y="3660265"/>
            <a:chExt cx="180049" cy="1659079"/>
          </a:xfrm>
        </p:grpSpPr>
        <p:sp>
          <p:nvSpPr>
            <p:cNvPr id="360" name="Rectangle 359"/>
            <p:cNvSpPr/>
            <p:nvPr/>
          </p:nvSpPr>
          <p:spPr>
            <a:xfrm>
              <a:off x="5634824" y="3660265"/>
              <a:ext cx="180024" cy="16590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61" name="Group 360"/>
            <p:cNvGrpSpPr/>
            <p:nvPr/>
          </p:nvGrpSpPr>
          <p:grpSpPr>
            <a:xfrm rot="16200000">
              <a:off x="4897897" y="4397193"/>
              <a:ext cx="1653903" cy="180049"/>
              <a:chOff x="1234158" y="1484784"/>
              <a:chExt cx="896268" cy="360093"/>
            </a:xfrm>
          </p:grpSpPr>
          <p:sp>
            <p:nvSpPr>
              <p:cNvPr id="362" name="Rectangle 361"/>
              <p:cNvSpPr/>
              <p:nvPr/>
            </p:nvSpPr>
            <p:spPr>
              <a:xfrm>
                <a:off x="1234158" y="1484837"/>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POST</a:t>
                </a:r>
                <a:endParaRPr lang="en-GB" sz="800" dirty="0"/>
              </a:p>
            </p:txBody>
          </p:sp>
          <p:sp>
            <p:nvSpPr>
              <p:cNvPr id="363" name="Rectangle 362"/>
              <p:cNvSpPr/>
              <p:nvPr/>
            </p:nvSpPr>
            <p:spPr>
              <a:xfrm>
                <a:off x="1481830" y="1484784"/>
                <a:ext cx="648596"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Filtration / Disinfection</a:t>
                </a:r>
                <a:endParaRPr lang="en-GB" sz="800" dirty="0">
                  <a:solidFill>
                    <a:schemeClr val="tx1"/>
                  </a:solidFill>
                </a:endParaRPr>
              </a:p>
            </p:txBody>
          </p:sp>
        </p:grpSp>
      </p:grpSp>
      <p:grpSp>
        <p:nvGrpSpPr>
          <p:cNvPr id="147" name="Group 146"/>
          <p:cNvGrpSpPr/>
          <p:nvPr/>
        </p:nvGrpSpPr>
        <p:grpSpPr>
          <a:xfrm>
            <a:off x="6562576" y="4493612"/>
            <a:ext cx="898276" cy="1383660"/>
            <a:chOff x="6562576" y="4493612"/>
            <a:chExt cx="898276" cy="1383660"/>
          </a:xfrm>
        </p:grpSpPr>
        <p:sp>
          <p:nvSpPr>
            <p:cNvPr id="134" name="Rectangle 133"/>
            <p:cNvSpPr/>
            <p:nvPr/>
          </p:nvSpPr>
          <p:spPr>
            <a:xfrm>
              <a:off x="6564585" y="4738518"/>
              <a:ext cx="892522" cy="269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26" name="Rectangle 625"/>
            <p:cNvSpPr/>
            <p:nvPr/>
          </p:nvSpPr>
          <p:spPr>
            <a:xfrm>
              <a:off x="6567743" y="5444205"/>
              <a:ext cx="892522" cy="2180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27" name="Rectangle 626"/>
            <p:cNvSpPr/>
            <p:nvPr/>
          </p:nvSpPr>
          <p:spPr>
            <a:xfrm>
              <a:off x="6565977" y="5146450"/>
              <a:ext cx="892522" cy="2773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33" name="Group 132"/>
            <p:cNvGrpSpPr/>
            <p:nvPr/>
          </p:nvGrpSpPr>
          <p:grpSpPr>
            <a:xfrm>
              <a:off x="6562576" y="4493612"/>
              <a:ext cx="898276" cy="1383660"/>
              <a:chOff x="6562576" y="4493612"/>
              <a:chExt cx="898276" cy="1383660"/>
            </a:xfrm>
          </p:grpSpPr>
          <p:sp>
            <p:nvSpPr>
              <p:cNvPr id="472" name="Rectangle 471"/>
              <p:cNvSpPr/>
              <p:nvPr/>
            </p:nvSpPr>
            <p:spPr>
              <a:xfrm>
                <a:off x="6889596" y="4493612"/>
                <a:ext cx="109076" cy="1283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78" name="Rectangle 477"/>
              <p:cNvSpPr/>
              <p:nvPr/>
            </p:nvSpPr>
            <p:spPr>
              <a:xfrm>
                <a:off x="7029244" y="4494509"/>
                <a:ext cx="109076" cy="1283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406" name="Group 405"/>
              <p:cNvGrpSpPr/>
              <p:nvPr/>
            </p:nvGrpSpPr>
            <p:grpSpPr>
              <a:xfrm>
                <a:off x="6562576" y="4494509"/>
                <a:ext cx="898276" cy="1382763"/>
                <a:chOff x="6562576" y="3858461"/>
                <a:chExt cx="898276" cy="1382763"/>
              </a:xfrm>
            </p:grpSpPr>
            <p:sp>
              <p:nvSpPr>
                <p:cNvPr id="382" name="Rectangle 381"/>
                <p:cNvSpPr/>
                <p:nvPr/>
              </p:nvSpPr>
              <p:spPr>
                <a:xfrm>
                  <a:off x="6562576" y="4490816"/>
                  <a:ext cx="896267" cy="221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3" name="Rectangle 382"/>
                <p:cNvSpPr/>
                <p:nvPr/>
              </p:nvSpPr>
              <p:spPr>
                <a:xfrm>
                  <a:off x="6562576" y="3880842"/>
                  <a:ext cx="896267" cy="221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401" name="Group 400"/>
                <p:cNvGrpSpPr/>
                <p:nvPr/>
              </p:nvGrpSpPr>
              <p:grpSpPr>
                <a:xfrm>
                  <a:off x="6562849" y="3858461"/>
                  <a:ext cx="898003" cy="1382763"/>
                  <a:chOff x="4160912" y="1412429"/>
                  <a:chExt cx="898003" cy="360040"/>
                </a:xfrm>
              </p:grpSpPr>
              <p:sp>
                <p:nvSpPr>
                  <p:cNvPr id="402" name="Rectangle 401"/>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03" name="Group 402"/>
                  <p:cNvGrpSpPr/>
                  <p:nvPr/>
                </p:nvGrpSpPr>
                <p:grpSpPr>
                  <a:xfrm>
                    <a:off x="4162648" y="1412429"/>
                    <a:ext cx="896267" cy="360040"/>
                    <a:chOff x="1234157" y="1484784"/>
                    <a:chExt cx="896267" cy="360040"/>
                  </a:xfrm>
                </p:grpSpPr>
                <p:sp>
                  <p:nvSpPr>
                    <p:cNvPr id="404" name="Rectangle 403"/>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46800" rIns="0" bIns="46800" rtlCol="0" anchor="t" anchorCtr="0"/>
                    <a:lstStyle/>
                    <a:p>
                      <a:r>
                        <a:rPr lang="de-CH" sz="800" dirty="0"/>
                        <a:t>T.13</a:t>
                      </a:r>
                    </a:p>
                    <a:p>
                      <a:endParaRPr lang="de-CH" sz="800" dirty="0"/>
                    </a:p>
                    <a:p>
                      <a:endParaRPr lang="de-CH" sz="800" dirty="0"/>
                    </a:p>
                    <a:p>
                      <a:r>
                        <a:rPr lang="de-CH" sz="800" dirty="0"/>
                        <a:t>T.14</a:t>
                      </a:r>
                    </a:p>
                    <a:p>
                      <a:endParaRPr lang="de-CH" sz="800" dirty="0"/>
                    </a:p>
                    <a:p>
                      <a:r>
                        <a:rPr lang="de-CH" sz="800" dirty="0"/>
                        <a:t>T.15</a:t>
                      </a:r>
                    </a:p>
                    <a:p>
                      <a:endParaRPr lang="de-CH" sz="800" dirty="0"/>
                    </a:p>
                    <a:p>
                      <a:r>
                        <a:rPr lang="de-CH" sz="800" dirty="0"/>
                        <a:t>T.16</a:t>
                      </a:r>
                    </a:p>
                    <a:p>
                      <a:endParaRPr lang="de-CH" sz="800" dirty="0"/>
                    </a:p>
                    <a:p>
                      <a:r>
                        <a:rPr lang="de-CH" sz="800" dirty="0"/>
                        <a:t>T.17</a:t>
                      </a:r>
                    </a:p>
                  </p:txBody>
                </p:sp>
                <p:sp>
                  <p:nvSpPr>
                    <p:cNvPr id="405" name="Rectangle 404"/>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t" anchorCtr="0"/>
                    <a:lstStyle/>
                    <a:p>
                      <a:r>
                        <a:rPr lang="en-GB" sz="800" dirty="0" err="1">
                          <a:solidFill>
                            <a:schemeClr val="tx1"/>
                          </a:solidFill>
                        </a:rPr>
                        <a:t>Sedimen-tation</a:t>
                      </a:r>
                      <a:r>
                        <a:rPr lang="en-GB" sz="800" dirty="0">
                          <a:solidFill>
                            <a:schemeClr val="tx1"/>
                          </a:solidFill>
                        </a:rPr>
                        <a:t> / Thickening</a:t>
                      </a:r>
                    </a:p>
                    <a:p>
                      <a:r>
                        <a:rPr lang="en-GB" sz="800" dirty="0">
                          <a:solidFill>
                            <a:schemeClr val="tx1"/>
                          </a:solidFill>
                        </a:rPr>
                        <a:t>Unplanted Drying Beds</a:t>
                      </a:r>
                    </a:p>
                    <a:p>
                      <a:r>
                        <a:rPr lang="en-GB" sz="800" dirty="0">
                          <a:solidFill>
                            <a:schemeClr val="tx1"/>
                          </a:solidFill>
                        </a:rPr>
                        <a:t>Planted Drying Beds</a:t>
                      </a:r>
                    </a:p>
                    <a:p>
                      <a:r>
                        <a:rPr lang="en-GB" sz="800" dirty="0">
                          <a:solidFill>
                            <a:schemeClr val="tx1"/>
                          </a:solidFill>
                        </a:rPr>
                        <a:t>Co-Composting</a:t>
                      </a:r>
                    </a:p>
                    <a:p>
                      <a:r>
                        <a:rPr lang="en-GB" sz="800" dirty="0">
                          <a:solidFill>
                            <a:schemeClr val="tx1"/>
                          </a:solidFill>
                        </a:rPr>
                        <a:t>Biogas Reactor</a:t>
                      </a:r>
                    </a:p>
                  </p:txBody>
                </p:sp>
              </p:grpSp>
            </p:grpSp>
          </p:grpSp>
        </p:grpSp>
      </p:grpSp>
      <p:grpSp>
        <p:nvGrpSpPr>
          <p:cNvPr id="218" name="Group 217"/>
          <p:cNvGrpSpPr/>
          <p:nvPr/>
        </p:nvGrpSpPr>
        <p:grpSpPr>
          <a:xfrm>
            <a:off x="199729" y="3049483"/>
            <a:ext cx="882742" cy="360467"/>
            <a:chOff x="2149453" y="2780491"/>
            <a:chExt cx="882742" cy="360467"/>
          </a:xfrm>
        </p:grpSpPr>
        <p:sp>
          <p:nvSpPr>
            <p:cNvPr id="219" name="Diamond 21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20" name="Group 219"/>
            <p:cNvGrpSpPr/>
            <p:nvPr/>
          </p:nvGrpSpPr>
          <p:grpSpPr>
            <a:xfrm>
              <a:off x="2149453" y="2780531"/>
              <a:ext cx="882741" cy="360427"/>
              <a:chOff x="1207810" y="1844437"/>
              <a:chExt cx="922615" cy="360427"/>
            </a:xfrm>
          </p:grpSpPr>
          <p:sp>
            <p:nvSpPr>
              <p:cNvPr id="221" name="Rectangle 220"/>
              <p:cNvSpPr/>
              <p:nvPr/>
            </p:nvSpPr>
            <p:spPr>
              <a:xfrm>
                <a:off x="1437669" y="1844824"/>
                <a:ext cx="692756" cy="360040"/>
              </a:xfrm>
              <a:prstGeom prst="rect">
                <a:avLst/>
              </a:prstGeom>
              <a:solidFill>
                <a:schemeClr val="bg1"/>
              </a:solidFill>
              <a:ln w="6350">
                <a:solidFill>
                  <a:srgbClr val="B33E14"/>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Faeces</a:t>
                </a:r>
                <a:endParaRPr lang="en-GB" sz="800" dirty="0">
                  <a:solidFill>
                    <a:schemeClr val="tx1"/>
                  </a:solidFill>
                </a:endParaRPr>
              </a:p>
            </p:txBody>
          </p:sp>
          <p:sp>
            <p:nvSpPr>
              <p:cNvPr id="222" name="Chord 221"/>
              <p:cNvSpPr/>
              <p:nvPr/>
            </p:nvSpPr>
            <p:spPr>
              <a:xfrm>
                <a:off x="1207810" y="1844437"/>
                <a:ext cx="432049" cy="360000"/>
              </a:xfrm>
              <a:prstGeom prst="chord">
                <a:avLst>
                  <a:gd name="adj1" fmla="val 5243982"/>
                  <a:gd name="adj2" fmla="val 16387372"/>
                </a:avLst>
              </a:prstGeom>
              <a:solidFill>
                <a:srgbClr val="B33E14"/>
              </a:solidFill>
              <a:ln w="6350">
                <a:solidFill>
                  <a:srgbClr val="B33E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213" name="Group 212"/>
          <p:cNvGrpSpPr/>
          <p:nvPr/>
        </p:nvGrpSpPr>
        <p:grpSpPr>
          <a:xfrm>
            <a:off x="7782924" y="3394789"/>
            <a:ext cx="882742" cy="360467"/>
            <a:chOff x="2149453" y="2780491"/>
            <a:chExt cx="882742" cy="360467"/>
          </a:xfrm>
        </p:grpSpPr>
        <p:sp>
          <p:nvSpPr>
            <p:cNvPr id="214" name="Diamond 213"/>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15" name="Group 214"/>
            <p:cNvGrpSpPr/>
            <p:nvPr/>
          </p:nvGrpSpPr>
          <p:grpSpPr>
            <a:xfrm>
              <a:off x="2149453" y="2780531"/>
              <a:ext cx="882741" cy="360427"/>
              <a:chOff x="1207810" y="1844437"/>
              <a:chExt cx="922615" cy="360427"/>
            </a:xfrm>
          </p:grpSpPr>
          <p:sp>
            <p:nvSpPr>
              <p:cNvPr id="216" name="Rectangle 215"/>
              <p:cNvSpPr/>
              <p:nvPr/>
            </p:nvSpPr>
            <p:spPr>
              <a:xfrm>
                <a:off x="1437669" y="1844824"/>
                <a:ext cx="692756" cy="360040"/>
              </a:xfrm>
              <a:prstGeom prst="rect">
                <a:avLst/>
              </a:prstGeom>
              <a:solidFill>
                <a:schemeClr val="bg1"/>
              </a:solidFill>
              <a:ln w="6350">
                <a:solidFill>
                  <a:srgbClr val="52949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Effluent</a:t>
                </a:r>
                <a:endParaRPr lang="en-GB" sz="800" dirty="0">
                  <a:solidFill>
                    <a:schemeClr val="tx1"/>
                  </a:solidFill>
                </a:endParaRPr>
              </a:p>
            </p:txBody>
          </p:sp>
          <p:sp>
            <p:nvSpPr>
              <p:cNvPr id="217" name="Chord 216"/>
              <p:cNvSpPr/>
              <p:nvPr/>
            </p:nvSpPr>
            <p:spPr>
              <a:xfrm>
                <a:off x="1207810" y="1844437"/>
                <a:ext cx="432049" cy="360000"/>
              </a:xfrm>
              <a:prstGeom prst="chord">
                <a:avLst>
                  <a:gd name="adj1" fmla="val 5243982"/>
                  <a:gd name="adj2" fmla="val 16387372"/>
                </a:avLst>
              </a:prstGeom>
              <a:solidFill>
                <a:srgbClr val="529491"/>
              </a:solidFill>
              <a:ln w="6350">
                <a:solidFill>
                  <a:srgbClr val="5294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203" name="Group 202"/>
          <p:cNvGrpSpPr/>
          <p:nvPr/>
        </p:nvGrpSpPr>
        <p:grpSpPr>
          <a:xfrm>
            <a:off x="4321674" y="4436685"/>
            <a:ext cx="882742" cy="360467"/>
            <a:chOff x="2149453" y="2780491"/>
            <a:chExt cx="882742" cy="360467"/>
          </a:xfrm>
        </p:grpSpPr>
        <p:sp>
          <p:nvSpPr>
            <p:cNvPr id="204" name="Diamond 203"/>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05" name="Group 204"/>
            <p:cNvGrpSpPr/>
            <p:nvPr/>
          </p:nvGrpSpPr>
          <p:grpSpPr>
            <a:xfrm>
              <a:off x="2149453" y="2780531"/>
              <a:ext cx="882741" cy="360427"/>
              <a:chOff x="1207810" y="1844437"/>
              <a:chExt cx="922615" cy="360427"/>
            </a:xfrm>
          </p:grpSpPr>
          <p:sp>
            <p:nvSpPr>
              <p:cNvPr id="206" name="Rectangle 205"/>
              <p:cNvSpPr/>
              <p:nvPr/>
            </p:nvSpPr>
            <p:spPr>
              <a:xfrm>
                <a:off x="1437669" y="1844824"/>
                <a:ext cx="692756" cy="360040"/>
              </a:xfrm>
              <a:prstGeom prst="rect">
                <a:avLst/>
              </a:prstGeom>
              <a:solidFill>
                <a:schemeClr val="bg1"/>
              </a:solidFill>
              <a:ln w="6350">
                <a:solidFill>
                  <a:srgbClr val="80664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Sludge</a:t>
                </a:r>
                <a:endParaRPr lang="en-GB" sz="800" dirty="0">
                  <a:solidFill>
                    <a:schemeClr val="tx1"/>
                  </a:solidFill>
                </a:endParaRPr>
              </a:p>
            </p:txBody>
          </p:sp>
          <p:sp>
            <p:nvSpPr>
              <p:cNvPr id="207" name="Chord 206"/>
              <p:cNvSpPr/>
              <p:nvPr/>
            </p:nvSpPr>
            <p:spPr>
              <a:xfrm>
                <a:off x="1207810" y="1844437"/>
                <a:ext cx="432049" cy="360000"/>
              </a:xfrm>
              <a:prstGeom prst="chord">
                <a:avLst>
                  <a:gd name="adj1" fmla="val 5243982"/>
                  <a:gd name="adj2" fmla="val 16387372"/>
                </a:avLst>
              </a:prstGeom>
              <a:solidFill>
                <a:srgbClr val="806640"/>
              </a:solidFill>
              <a:ln w="6350">
                <a:solidFill>
                  <a:srgbClr val="806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sp>
        <p:nvSpPr>
          <p:cNvPr id="2" name="Content Placeholder 1"/>
          <p:cNvSpPr>
            <a:spLocks noGrp="1"/>
          </p:cNvSpPr>
          <p:nvPr>
            <p:ph sz="quarter" idx="10"/>
          </p:nvPr>
        </p:nvSpPr>
        <p:spPr/>
        <p:txBody>
          <a:bodyPr/>
          <a:lstStyle/>
          <a:p>
            <a:r>
              <a:rPr lang="en-GB" dirty="0" smtClean="0"/>
              <a:t>System 6: Blackwater Treatment System with Infiltration</a:t>
            </a:r>
            <a:endParaRPr lang="en-GB" dirty="0"/>
          </a:p>
        </p:txBody>
      </p:sp>
      <p:grpSp>
        <p:nvGrpSpPr>
          <p:cNvPr id="153" name="Group 152"/>
          <p:cNvGrpSpPr/>
          <p:nvPr/>
        </p:nvGrpSpPr>
        <p:grpSpPr>
          <a:xfrm>
            <a:off x="2270058" y="3381549"/>
            <a:ext cx="882742" cy="360467"/>
            <a:chOff x="2149453" y="2780491"/>
            <a:chExt cx="882742" cy="360467"/>
          </a:xfrm>
        </p:grpSpPr>
        <p:sp>
          <p:nvSpPr>
            <p:cNvPr id="154" name="Diamond 153"/>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55" name="Group 154"/>
            <p:cNvGrpSpPr/>
            <p:nvPr/>
          </p:nvGrpSpPr>
          <p:grpSpPr>
            <a:xfrm>
              <a:off x="2149453" y="2780531"/>
              <a:ext cx="882741" cy="360427"/>
              <a:chOff x="1207810" y="1844437"/>
              <a:chExt cx="922615" cy="360427"/>
            </a:xfrm>
          </p:grpSpPr>
          <p:sp>
            <p:nvSpPr>
              <p:cNvPr id="156" name="Rectangle 155"/>
              <p:cNvSpPr/>
              <p:nvPr/>
            </p:nvSpPr>
            <p:spPr>
              <a:xfrm>
                <a:off x="1437669" y="1844824"/>
                <a:ext cx="692756" cy="360040"/>
              </a:xfrm>
              <a:prstGeom prst="rect">
                <a:avLst/>
              </a:prstGeom>
              <a:solidFill>
                <a:schemeClr val="bg1"/>
              </a:solidFill>
              <a:ln w="6350">
                <a:solidFill>
                  <a:srgbClr val="476666"/>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Blackwater</a:t>
                </a:r>
                <a:endParaRPr lang="en-GB" sz="800" dirty="0">
                  <a:solidFill>
                    <a:schemeClr val="tx1"/>
                  </a:solidFill>
                </a:endParaRPr>
              </a:p>
            </p:txBody>
          </p:sp>
          <p:sp>
            <p:nvSpPr>
              <p:cNvPr id="157" name="Chord 156"/>
              <p:cNvSpPr/>
              <p:nvPr/>
            </p:nvSpPr>
            <p:spPr>
              <a:xfrm>
                <a:off x="1207810" y="1844437"/>
                <a:ext cx="432049" cy="360000"/>
              </a:xfrm>
              <a:prstGeom prst="chord">
                <a:avLst>
                  <a:gd name="adj1" fmla="val 5243982"/>
                  <a:gd name="adj2" fmla="val 16387372"/>
                </a:avLst>
              </a:prstGeom>
              <a:solidFill>
                <a:srgbClr val="476666"/>
              </a:solidFill>
              <a:ln w="6350">
                <a:solidFill>
                  <a:srgbClr val="47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58" name="Group 157"/>
          <p:cNvGrpSpPr/>
          <p:nvPr/>
        </p:nvGrpSpPr>
        <p:grpSpPr>
          <a:xfrm>
            <a:off x="199729" y="5104661"/>
            <a:ext cx="882742" cy="360467"/>
            <a:chOff x="2149453" y="2780491"/>
            <a:chExt cx="882742" cy="360467"/>
          </a:xfrm>
        </p:grpSpPr>
        <p:sp>
          <p:nvSpPr>
            <p:cNvPr id="159" name="Diamond 15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60" name="Group 159"/>
            <p:cNvGrpSpPr/>
            <p:nvPr/>
          </p:nvGrpSpPr>
          <p:grpSpPr>
            <a:xfrm>
              <a:off x="2149453" y="2780531"/>
              <a:ext cx="882741" cy="360427"/>
              <a:chOff x="1207810" y="1844437"/>
              <a:chExt cx="922615" cy="360427"/>
            </a:xfrm>
          </p:grpSpPr>
          <p:sp>
            <p:nvSpPr>
              <p:cNvPr id="161" name="Rectangle 160"/>
              <p:cNvSpPr/>
              <p:nvPr/>
            </p:nvSpPr>
            <p:spPr>
              <a:xfrm>
                <a:off x="1437669" y="1844824"/>
                <a:ext cx="692756" cy="360040"/>
              </a:xfrm>
              <a:prstGeom prst="rect">
                <a:avLst/>
              </a:prstGeom>
              <a:solidFill>
                <a:schemeClr val="bg1"/>
              </a:solidFill>
              <a:ln w="6350">
                <a:solidFill>
                  <a:srgbClr val="F2CE9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Anal Cleansing Water</a:t>
                </a:r>
                <a:endParaRPr lang="en-GB" sz="800" dirty="0">
                  <a:solidFill>
                    <a:schemeClr val="tx1"/>
                  </a:solidFill>
                </a:endParaRPr>
              </a:p>
            </p:txBody>
          </p:sp>
          <p:sp>
            <p:nvSpPr>
              <p:cNvPr id="162" name="Chord 161"/>
              <p:cNvSpPr/>
              <p:nvPr/>
            </p:nvSpPr>
            <p:spPr>
              <a:xfrm>
                <a:off x="1207810" y="1844437"/>
                <a:ext cx="432049" cy="360000"/>
              </a:xfrm>
              <a:prstGeom prst="chord">
                <a:avLst>
                  <a:gd name="adj1" fmla="val 5243982"/>
                  <a:gd name="adj2" fmla="val 16387372"/>
                </a:avLst>
              </a:prstGeom>
              <a:solidFill>
                <a:srgbClr val="F2CE9D"/>
              </a:solidFill>
              <a:ln w="6350">
                <a:solidFill>
                  <a:srgbClr val="F2CE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68" name="Group 167"/>
          <p:cNvGrpSpPr/>
          <p:nvPr/>
        </p:nvGrpSpPr>
        <p:grpSpPr>
          <a:xfrm>
            <a:off x="199729" y="4419412"/>
            <a:ext cx="882742" cy="360467"/>
            <a:chOff x="2149453" y="2780491"/>
            <a:chExt cx="882742" cy="360467"/>
          </a:xfrm>
        </p:grpSpPr>
        <p:sp>
          <p:nvSpPr>
            <p:cNvPr id="169" name="Diamond 16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70" name="Group 169"/>
            <p:cNvGrpSpPr/>
            <p:nvPr/>
          </p:nvGrpSpPr>
          <p:grpSpPr>
            <a:xfrm>
              <a:off x="2149453" y="2780531"/>
              <a:ext cx="882741" cy="360427"/>
              <a:chOff x="1207810" y="1844437"/>
              <a:chExt cx="922615" cy="360427"/>
            </a:xfrm>
          </p:grpSpPr>
          <p:sp>
            <p:nvSpPr>
              <p:cNvPr id="176" name="Rectangle 175"/>
              <p:cNvSpPr/>
              <p:nvPr/>
            </p:nvSpPr>
            <p:spPr>
              <a:xfrm>
                <a:off x="1437669" y="1844824"/>
                <a:ext cx="692756" cy="360040"/>
              </a:xfrm>
              <a:prstGeom prst="rect">
                <a:avLst/>
              </a:prstGeom>
              <a:solidFill>
                <a:schemeClr val="bg1"/>
              </a:solidFill>
              <a:ln w="6350">
                <a:solidFill>
                  <a:srgbClr val="01BAE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Flushwater</a:t>
                </a:r>
                <a:endParaRPr lang="en-GB" sz="800" dirty="0">
                  <a:solidFill>
                    <a:schemeClr val="tx1"/>
                  </a:solidFill>
                </a:endParaRPr>
              </a:p>
            </p:txBody>
          </p:sp>
          <p:sp>
            <p:nvSpPr>
              <p:cNvPr id="177" name="Chord 176"/>
              <p:cNvSpPr/>
              <p:nvPr/>
            </p:nvSpPr>
            <p:spPr>
              <a:xfrm>
                <a:off x="1207810" y="1844437"/>
                <a:ext cx="432049" cy="360000"/>
              </a:xfrm>
              <a:prstGeom prst="chord">
                <a:avLst>
                  <a:gd name="adj1" fmla="val 5243982"/>
                  <a:gd name="adj2" fmla="val 16387372"/>
                </a:avLst>
              </a:prstGeom>
              <a:solidFill>
                <a:srgbClr val="01BAE5"/>
              </a:solidFill>
              <a:ln w="6350">
                <a:solidFill>
                  <a:srgbClr val="01BA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78" name="Group 177"/>
          <p:cNvGrpSpPr/>
          <p:nvPr/>
        </p:nvGrpSpPr>
        <p:grpSpPr>
          <a:xfrm>
            <a:off x="199729" y="5790366"/>
            <a:ext cx="882742" cy="360467"/>
            <a:chOff x="2149453" y="2780491"/>
            <a:chExt cx="882742" cy="360467"/>
          </a:xfrm>
        </p:grpSpPr>
        <p:sp>
          <p:nvSpPr>
            <p:cNvPr id="179" name="Diamond 17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80" name="Group 179"/>
            <p:cNvGrpSpPr/>
            <p:nvPr/>
          </p:nvGrpSpPr>
          <p:grpSpPr>
            <a:xfrm>
              <a:off x="2149453" y="2780531"/>
              <a:ext cx="882741" cy="360427"/>
              <a:chOff x="1207810" y="1844437"/>
              <a:chExt cx="922615" cy="360427"/>
            </a:xfrm>
          </p:grpSpPr>
          <p:sp>
            <p:nvSpPr>
              <p:cNvPr id="181" name="Rectangle 180"/>
              <p:cNvSpPr/>
              <p:nvPr/>
            </p:nvSpPr>
            <p:spPr>
              <a:xfrm>
                <a:off x="1437669" y="1844824"/>
                <a:ext cx="692756" cy="360040"/>
              </a:xfrm>
              <a:prstGeom prst="rect">
                <a:avLst/>
              </a:prstGeom>
              <a:solidFill>
                <a:schemeClr val="bg1"/>
              </a:solidFill>
              <a:ln w="6350">
                <a:solidFill>
                  <a:srgbClr val="F5B8F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Dry Cleansing Materials</a:t>
                </a:r>
                <a:endParaRPr lang="en-GB" sz="800" dirty="0">
                  <a:solidFill>
                    <a:schemeClr val="tx1"/>
                  </a:solidFill>
                </a:endParaRPr>
              </a:p>
            </p:txBody>
          </p:sp>
          <p:sp>
            <p:nvSpPr>
              <p:cNvPr id="182" name="Chord 181"/>
              <p:cNvSpPr/>
              <p:nvPr/>
            </p:nvSpPr>
            <p:spPr>
              <a:xfrm>
                <a:off x="1207810" y="1844437"/>
                <a:ext cx="432049" cy="360000"/>
              </a:xfrm>
              <a:prstGeom prst="chord">
                <a:avLst>
                  <a:gd name="adj1" fmla="val 5243982"/>
                  <a:gd name="adj2" fmla="val 16387372"/>
                </a:avLst>
              </a:prstGeom>
              <a:solidFill>
                <a:srgbClr val="F5B8FA"/>
              </a:solidFill>
              <a:ln w="6350">
                <a:solidFill>
                  <a:srgbClr val="F5B8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98" name="Group 197"/>
          <p:cNvGrpSpPr/>
          <p:nvPr/>
        </p:nvGrpSpPr>
        <p:grpSpPr>
          <a:xfrm>
            <a:off x="199729" y="3746074"/>
            <a:ext cx="882742" cy="360467"/>
            <a:chOff x="2149453" y="2780491"/>
            <a:chExt cx="882742" cy="360467"/>
          </a:xfrm>
        </p:grpSpPr>
        <p:sp>
          <p:nvSpPr>
            <p:cNvPr id="199" name="Diamond 19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00" name="Group 199"/>
            <p:cNvGrpSpPr/>
            <p:nvPr/>
          </p:nvGrpSpPr>
          <p:grpSpPr>
            <a:xfrm>
              <a:off x="2149453" y="2780531"/>
              <a:ext cx="882741" cy="360427"/>
              <a:chOff x="1207810" y="1844437"/>
              <a:chExt cx="922615" cy="360427"/>
            </a:xfrm>
          </p:grpSpPr>
          <p:sp>
            <p:nvSpPr>
              <p:cNvPr id="201" name="Rectangle 200"/>
              <p:cNvSpPr/>
              <p:nvPr/>
            </p:nvSpPr>
            <p:spPr>
              <a:xfrm>
                <a:off x="1437669" y="1844824"/>
                <a:ext cx="692756" cy="360040"/>
              </a:xfrm>
              <a:prstGeom prst="rect">
                <a:avLst/>
              </a:prstGeom>
              <a:solidFill>
                <a:schemeClr val="bg1"/>
              </a:solidFill>
              <a:ln w="6350">
                <a:solidFill>
                  <a:srgbClr val="FFF24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Urine</a:t>
                </a:r>
                <a:endParaRPr lang="en-GB" sz="800" dirty="0">
                  <a:solidFill>
                    <a:schemeClr val="tx1"/>
                  </a:solidFill>
                </a:endParaRPr>
              </a:p>
            </p:txBody>
          </p:sp>
          <p:sp>
            <p:nvSpPr>
              <p:cNvPr id="202" name="Chord 201"/>
              <p:cNvSpPr/>
              <p:nvPr/>
            </p:nvSpPr>
            <p:spPr>
              <a:xfrm>
                <a:off x="1207810" y="1844437"/>
                <a:ext cx="432049" cy="360000"/>
              </a:xfrm>
              <a:prstGeom prst="chord">
                <a:avLst>
                  <a:gd name="adj1" fmla="val 5243982"/>
                  <a:gd name="adj2" fmla="val 16387372"/>
                </a:avLst>
              </a:prstGeom>
              <a:solidFill>
                <a:srgbClr val="FFF24D"/>
              </a:solidFill>
              <a:ln w="6350">
                <a:solidFill>
                  <a:srgbClr val="FFF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208" name="Group 207"/>
          <p:cNvGrpSpPr/>
          <p:nvPr/>
        </p:nvGrpSpPr>
        <p:grpSpPr>
          <a:xfrm>
            <a:off x="7782923" y="5105088"/>
            <a:ext cx="882742" cy="360467"/>
            <a:chOff x="2149453" y="2780491"/>
            <a:chExt cx="882742" cy="360467"/>
          </a:xfrm>
        </p:grpSpPr>
        <p:sp>
          <p:nvSpPr>
            <p:cNvPr id="209" name="Diamond 20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10" name="Group 209"/>
            <p:cNvGrpSpPr/>
            <p:nvPr/>
          </p:nvGrpSpPr>
          <p:grpSpPr>
            <a:xfrm>
              <a:off x="2149453" y="2780531"/>
              <a:ext cx="882741" cy="360427"/>
              <a:chOff x="1207810" y="1844437"/>
              <a:chExt cx="922615" cy="360427"/>
            </a:xfrm>
          </p:grpSpPr>
          <p:sp>
            <p:nvSpPr>
              <p:cNvPr id="211" name="Rectangle 210"/>
              <p:cNvSpPr/>
              <p:nvPr/>
            </p:nvSpPr>
            <p:spPr>
              <a:xfrm>
                <a:off x="1437669" y="1844824"/>
                <a:ext cx="692756" cy="360040"/>
              </a:xfrm>
              <a:prstGeom prst="rect">
                <a:avLst/>
              </a:prstGeom>
              <a:solidFill>
                <a:schemeClr val="bg1"/>
              </a:solidFill>
              <a:ln w="6350">
                <a:solidFill>
                  <a:srgbClr val="80664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Sludge</a:t>
                </a:r>
                <a:endParaRPr lang="en-GB" sz="800" dirty="0">
                  <a:solidFill>
                    <a:schemeClr val="tx1"/>
                  </a:solidFill>
                </a:endParaRPr>
              </a:p>
            </p:txBody>
          </p:sp>
          <p:sp>
            <p:nvSpPr>
              <p:cNvPr id="212" name="Chord 211"/>
              <p:cNvSpPr/>
              <p:nvPr/>
            </p:nvSpPr>
            <p:spPr>
              <a:xfrm>
                <a:off x="1207810" y="1844437"/>
                <a:ext cx="432049" cy="360000"/>
              </a:xfrm>
              <a:prstGeom prst="chord">
                <a:avLst>
                  <a:gd name="adj1" fmla="val 5243982"/>
                  <a:gd name="adj2" fmla="val 16387372"/>
                </a:avLst>
              </a:prstGeom>
              <a:solidFill>
                <a:srgbClr val="806640"/>
              </a:solidFill>
              <a:ln w="6350">
                <a:solidFill>
                  <a:srgbClr val="806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cxnSp>
        <p:nvCxnSpPr>
          <p:cNvPr id="228" name="Elbow Connector 227"/>
          <p:cNvCxnSpPr>
            <a:stCxn id="219" idx="3"/>
            <a:endCxn id="620" idx="1"/>
          </p:cNvCxnSpPr>
          <p:nvPr/>
        </p:nvCxnSpPr>
        <p:spPr>
          <a:xfrm>
            <a:off x="1082471" y="3229503"/>
            <a:ext cx="150496" cy="333620"/>
          </a:xfrm>
          <a:prstGeom prst="bentConnector3">
            <a:avLst>
              <a:gd name="adj1" fmla="val 2468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37" name="Elbow Connector 236"/>
          <p:cNvCxnSpPr>
            <a:stCxn id="179" idx="3"/>
            <a:endCxn id="617" idx="1"/>
          </p:cNvCxnSpPr>
          <p:nvPr/>
        </p:nvCxnSpPr>
        <p:spPr>
          <a:xfrm flipV="1">
            <a:off x="1082471" y="3563123"/>
            <a:ext cx="152233" cy="2407263"/>
          </a:xfrm>
          <a:prstGeom prst="bentConnector3">
            <a:avLst>
              <a:gd name="adj1" fmla="val 24973"/>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50" name="Group 149"/>
          <p:cNvGrpSpPr/>
          <p:nvPr/>
        </p:nvGrpSpPr>
        <p:grpSpPr>
          <a:xfrm>
            <a:off x="6560840" y="2564904"/>
            <a:ext cx="898003" cy="1742343"/>
            <a:chOff x="6560840" y="2564904"/>
            <a:chExt cx="898003" cy="1742343"/>
          </a:xfrm>
        </p:grpSpPr>
        <p:sp>
          <p:nvSpPr>
            <p:cNvPr id="633" name="Rectangle 632"/>
            <p:cNvSpPr/>
            <p:nvPr/>
          </p:nvSpPr>
          <p:spPr>
            <a:xfrm>
              <a:off x="6564585" y="3442857"/>
              <a:ext cx="892522" cy="269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483" name="Group 482"/>
            <p:cNvGrpSpPr/>
            <p:nvPr/>
          </p:nvGrpSpPr>
          <p:grpSpPr>
            <a:xfrm>
              <a:off x="6560840" y="2564904"/>
              <a:ext cx="898003" cy="1742343"/>
              <a:chOff x="6560840" y="1988840"/>
              <a:chExt cx="898003" cy="1742343"/>
            </a:xfrm>
          </p:grpSpPr>
          <p:sp>
            <p:nvSpPr>
              <p:cNvPr id="470" name="Rectangle 469"/>
              <p:cNvSpPr/>
              <p:nvPr/>
            </p:nvSpPr>
            <p:spPr>
              <a:xfrm>
                <a:off x="6890866" y="3601431"/>
                <a:ext cx="109076" cy="1283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79" name="Rectangle 478"/>
              <p:cNvSpPr/>
              <p:nvPr/>
            </p:nvSpPr>
            <p:spPr>
              <a:xfrm>
                <a:off x="7027478" y="3602882"/>
                <a:ext cx="109076" cy="1283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396" name="Group 395"/>
              <p:cNvGrpSpPr/>
              <p:nvPr/>
            </p:nvGrpSpPr>
            <p:grpSpPr>
              <a:xfrm>
                <a:off x="6560840" y="1988840"/>
                <a:ext cx="898003" cy="1736991"/>
                <a:chOff x="4160912" y="1412429"/>
                <a:chExt cx="898003" cy="360040"/>
              </a:xfrm>
            </p:grpSpPr>
            <p:sp>
              <p:nvSpPr>
                <p:cNvPr id="397" name="Rectangle 396"/>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98" name="Group 397"/>
                <p:cNvGrpSpPr/>
                <p:nvPr/>
              </p:nvGrpSpPr>
              <p:grpSpPr>
                <a:xfrm>
                  <a:off x="4162648" y="1412429"/>
                  <a:ext cx="896267" cy="360040"/>
                  <a:chOff x="1234157" y="1484784"/>
                  <a:chExt cx="896267" cy="360040"/>
                </a:xfrm>
              </p:grpSpPr>
              <p:sp>
                <p:nvSpPr>
                  <p:cNvPr id="399" name="Rectangle 398"/>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46800" rIns="0" bIns="46800" rtlCol="0" anchor="t" anchorCtr="0"/>
                  <a:lstStyle/>
                  <a:p>
                    <a:r>
                      <a:rPr lang="de-CH" sz="800" dirty="0" smtClean="0"/>
                      <a:t>T.1</a:t>
                    </a:r>
                  </a:p>
                  <a:p>
                    <a:r>
                      <a:rPr lang="de-CH" sz="800" dirty="0" smtClean="0"/>
                      <a:t>T.2</a:t>
                    </a:r>
                  </a:p>
                  <a:p>
                    <a:r>
                      <a:rPr lang="de-CH" sz="800" dirty="0" smtClean="0"/>
                      <a:t>T.3</a:t>
                    </a:r>
                  </a:p>
                  <a:p>
                    <a:r>
                      <a:rPr lang="de-CH" sz="800" dirty="0" smtClean="0"/>
                      <a:t>T.4</a:t>
                    </a:r>
                  </a:p>
                  <a:p>
                    <a:endParaRPr lang="de-CH" sz="800" dirty="0"/>
                  </a:p>
                  <a:p>
                    <a:r>
                      <a:rPr lang="de-CH" sz="800" dirty="0" smtClean="0"/>
                      <a:t>T.5</a:t>
                    </a:r>
                  </a:p>
                  <a:p>
                    <a:r>
                      <a:rPr lang="de-CH" sz="800" dirty="0" smtClean="0"/>
                      <a:t>T.6</a:t>
                    </a:r>
                  </a:p>
                  <a:p>
                    <a:r>
                      <a:rPr lang="de-CH" sz="800" dirty="0" smtClean="0"/>
                      <a:t>T.7</a:t>
                    </a:r>
                  </a:p>
                  <a:p>
                    <a:r>
                      <a:rPr lang="de-CH" sz="800" dirty="0" smtClean="0"/>
                      <a:t>T.8</a:t>
                    </a:r>
                  </a:p>
                  <a:p>
                    <a:r>
                      <a:rPr lang="de-CH" sz="800" dirty="0" smtClean="0"/>
                      <a:t>T.9</a:t>
                    </a:r>
                  </a:p>
                  <a:p>
                    <a:r>
                      <a:rPr lang="de-CH" sz="800" dirty="0" smtClean="0"/>
                      <a:t>T.10</a:t>
                    </a:r>
                  </a:p>
                  <a:p>
                    <a:r>
                      <a:rPr lang="de-CH" sz="800" dirty="0" smtClean="0"/>
                      <a:t>T.11</a:t>
                    </a:r>
                  </a:p>
                  <a:p>
                    <a:r>
                      <a:rPr lang="de-CH" sz="800" dirty="0" smtClean="0"/>
                      <a:t>T.12</a:t>
                    </a:r>
                    <a:endParaRPr lang="en-GB" sz="800" dirty="0"/>
                  </a:p>
                </p:txBody>
              </p:sp>
              <p:sp>
                <p:nvSpPr>
                  <p:cNvPr id="400" name="Rectangle 399"/>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7200" rtlCol="0" anchor="t" anchorCtr="0"/>
                  <a:lstStyle/>
                  <a:p>
                    <a:r>
                      <a:rPr lang="en-GB" sz="800" dirty="0" smtClean="0">
                        <a:solidFill>
                          <a:schemeClr val="tx1"/>
                        </a:solidFill>
                      </a:rPr>
                      <a:t>Settler</a:t>
                    </a:r>
                  </a:p>
                  <a:p>
                    <a:r>
                      <a:rPr lang="en-GB" sz="800" dirty="0" err="1" smtClean="0">
                        <a:solidFill>
                          <a:schemeClr val="tx1"/>
                        </a:solidFill>
                      </a:rPr>
                      <a:t>Imhoff</a:t>
                    </a:r>
                    <a:r>
                      <a:rPr lang="en-GB" sz="800" dirty="0" smtClean="0">
                        <a:solidFill>
                          <a:schemeClr val="tx1"/>
                        </a:solidFill>
                      </a:rPr>
                      <a:t> Tank</a:t>
                    </a:r>
                  </a:p>
                  <a:p>
                    <a:r>
                      <a:rPr lang="en-GB" sz="800" dirty="0" smtClean="0">
                        <a:solidFill>
                          <a:schemeClr val="tx1"/>
                        </a:solidFill>
                      </a:rPr>
                      <a:t>ABR</a:t>
                    </a:r>
                  </a:p>
                  <a:p>
                    <a:r>
                      <a:rPr lang="en-GB" sz="800" dirty="0" smtClean="0">
                        <a:solidFill>
                          <a:schemeClr val="tx1"/>
                        </a:solidFill>
                      </a:rPr>
                      <a:t>Anaerobic Filter</a:t>
                    </a:r>
                  </a:p>
                  <a:p>
                    <a:r>
                      <a:rPr lang="en-GB" sz="800" dirty="0" smtClean="0">
                        <a:solidFill>
                          <a:schemeClr val="tx1"/>
                        </a:solidFill>
                      </a:rPr>
                      <a:t>WSP</a:t>
                    </a:r>
                  </a:p>
                  <a:p>
                    <a:r>
                      <a:rPr lang="en-GB" sz="800" dirty="0" smtClean="0">
                        <a:solidFill>
                          <a:schemeClr val="tx1"/>
                        </a:solidFill>
                      </a:rPr>
                      <a:t>Aerated Pond</a:t>
                    </a:r>
                  </a:p>
                  <a:p>
                    <a:r>
                      <a:rPr lang="en-GB" sz="800" dirty="0" smtClean="0">
                        <a:solidFill>
                          <a:schemeClr val="tx1"/>
                        </a:solidFill>
                      </a:rPr>
                      <a:t>FWS CW</a:t>
                    </a:r>
                  </a:p>
                  <a:p>
                    <a:r>
                      <a:rPr lang="en-GB" sz="800" dirty="0" smtClean="0">
                        <a:solidFill>
                          <a:schemeClr val="tx1"/>
                        </a:solidFill>
                      </a:rPr>
                      <a:t>HSF CW</a:t>
                    </a:r>
                  </a:p>
                  <a:p>
                    <a:r>
                      <a:rPr lang="en-GB" sz="800" dirty="0" smtClean="0">
                        <a:solidFill>
                          <a:schemeClr val="tx1"/>
                        </a:solidFill>
                      </a:rPr>
                      <a:t>VF CW</a:t>
                    </a:r>
                  </a:p>
                  <a:p>
                    <a:r>
                      <a:rPr lang="en-GB" sz="800" dirty="0" smtClean="0">
                        <a:solidFill>
                          <a:schemeClr val="tx1"/>
                        </a:solidFill>
                      </a:rPr>
                      <a:t>Trickling Filter</a:t>
                    </a:r>
                  </a:p>
                  <a:p>
                    <a:r>
                      <a:rPr lang="en-GB" sz="800" dirty="0" smtClean="0">
                        <a:solidFill>
                          <a:schemeClr val="tx1"/>
                        </a:solidFill>
                      </a:rPr>
                      <a:t>UASB</a:t>
                    </a:r>
                  </a:p>
                  <a:p>
                    <a:r>
                      <a:rPr lang="en-GB" sz="800" dirty="0" smtClean="0">
                        <a:solidFill>
                          <a:schemeClr val="tx1"/>
                        </a:solidFill>
                      </a:rPr>
                      <a:t>Activated Sludge</a:t>
                    </a:r>
                    <a:endParaRPr lang="en-GB" sz="800" dirty="0">
                      <a:solidFill>
                        <a:schemeClr val="tx1"/>
                      </a:solidFill>
                    </a:endParaRPr>
                  </a:p>
                </p:txBody>
              </p:sp>
            </p:grpSp>
          </p:grpSp>
        </p:grpSp>
      </p:grpSp>
      <p:grpSp>
        <p:nvGrpSpPr>
          <p:cNvPr id="420" name="Group 419"/>
          <p:cNvGrpSpPr/>
          <p:nvPr/>
        </p:nvGrpSpPr>
        <p:grpSpPr>
          <a:xfrm>
            <a:off x="8807426" y="3190741"/>
            <a:ext cx="896267" cy="764818"/>
            <a:chOff x="6277169" y="944724"/>
            <a:chExt cx="896267" cy="360040"/>
          </a:xfrm>
        </p:grpSpPr>
        <p:sp>
          <p:nvSpPr>
            <p:cNvPr id="421" name="Rectangle 420"/>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22" name="Group 421"/>
            <p:cNvGrpSpPr/>
            <p:nvPr/>
          </p:nvGrpSpPr>
          <p:grpSpPr>
            <a:xfrm>
              <a:off x="6277169" y="944724"/>
              <a:ext cx="896267" cy="360040"/>
              <a:chOff x="1234157" y="1484784"/>
              <a:chExt cx="896267" cy="360040"/>
            </a:xfrm>
          </p:grpSpPr>
          <p:sp>
            <p:nvSpPr>
              <p:cNvPr id="423" name="Rectangle 422"/>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46800" rIns="0" bIns="46800" rtlCol="0" anchor="t" anchorCtr="0"/>
              <a:lstStyle/>
              <a:p>
                <a:r>
                  <a:rPr lang="de-CH" sz="800" dirty="0"/>
                  <a:t>D.6</a:t>
                </a:r>
              </a:p>
              <a:p>
                <a:r>
                  <a:rPr lang="de-CH" sz="800" dirty="0"/>
                  <a:t>D.9</a:t>
                </a:r>
              </a:p>
              <a:p>
                <a:r>
                  <a:rPr lang="en-GB" sz="800" dirty="0"/>
                  <a:t>D.10</a:t>
                </a:r>
              </a:p>
              <a:p>
                <a:r>
                  <a:rPr lang="en-GB" sz="800" dirty="0"/>
                  <a:t>D.11</a:t>
                </a:r>
              </a:p>
            </p:txBody>
          </p:sp>
          <p:sp>
            <p:nvSpPr>
              <p:cNvPr id="424" name="Rectangle 423"/>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lang="en-GB" sz="800" dirty="0">
                    <a:solidFill>
                      <a:schemeClr val="tx1"/>
                    </a:solidFill>
                  </a:rPr>
                  <a:t>Irrigation</a:t>
                </a:r>
              </a:p>
              <a:p>
                <a:r>
                  <a:rPr lang="en-GB" sz="800" dirty="0">
                    <a:solidFill>
                      <a:schemeClr val="tx1"/>
                    </a:solidFill>
                  </a:rPr>
                  <a:t>Fish Pond</a:t>
                </a:r>
              </a:p>
              <a:p>
                <a:r>
                  <a:rPr lang="en-GB" sz="800" dirty="0">
                    <a:solidFill>
                      <a:schemeClr val="tx1"/>
                    </a:solidFill>
                  </a:rPr>
                  <a:t>Plant Pond</a:t>
                </a:r>
              </a:p>
              <a:p>
                <a:r>
                  <a:rPr lang="en-GB" sz="800" dirty="0">
                    <a:solidFill>
                      <a:schemeClr val="tx1"/>
                    </a:solidFill>
                  </a:rPr>
                  <a:t>Disposal / Recharge</a:t>
                </a:r>
              </a:p>
            </p:txBody>
          </p:sp>
        </p:grpSp>
      </p:grpSp>
      <p:grpSp>
        <p:nvGrpSpPr>
          <p:cNvPr id="425" name="Group 424"/>
          <p:cNvGrpSpPr/>
          <p:nvPr/>
        </p:nvGrpSpPr>
        <p:grpSpPr>
          <a:xfrm>
            <a:off x="8807426" y="4973322"/>
            <a:ext cx="896267" cy="612420"/>
            <a:chOff x="6277169" y="944724"/>
            <a:chExt cx="896267" cy="360041"/>
          </a:xfrm>
        </p:grpSpPr>
        <p:sp>
          <p:nvSpPr>
            <p:cNvPr id="426" name="Rectangle 425"/>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27" name="Group 426"/>
            <p:cNvGrpSpPr/>
            <p:nvPr/>
          </p:nvGrpSpPr>
          <p:grpSpPr>
            <a:xfrm>
              <a:off x="6277169" y="944724"/>
              <a:ext cx="896267" cy="360041"/>
              <a:chOff x="1234157" y="1484784"/>
              <a:chExt cx="896267" cy="360041"/>
            </a:xfrm>
          </p:grpSpPr>
          <p:sp>
            <p:nvSpPr>
              <p:cNvPr id="428" name="Rectangle 427"/>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46800" rIns="0" bIns="46800" rtlCol="0" anchor="t" anchorCtr="0"/>
              <a:lstStyle/>
              <a:p>
                <a:r>
                  <a:rPr lang="de-CH" sz="800" dirty="0"/>
                  <a:t>D.5</a:t>
                </a:r>
              </a:p>
              <a:p>
                <a:r>
                  <a:rPr lang="de-CH" sz="800" dirty="0"/>
                  <a:t>D.12</a:t>
                </a:r>
              </a:p>
            </p:txBody>
          </p:sp>
          <p:sp>
            <p:nvSpPr>
              <p:cNvPr id="429" name="Rectangle 428"/>
              <p:cNvSpPr/>
              <p:nvPr/>
            </p:nvSpPr>
            <p:spPr>
              <a:xfrm>
                <a:off x="1481829" y="1484785"/>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lang="en-GB" sz="800" dirty="0">
                    <a:solidFill>
                      <a:schemeClr val="tx1"/>
                    </a:solidFill>
                  </a:rPr>
                  <a:t>Application</a:t>
                </a:r>
              </a:p>
              <a:p>
                <a:r>
                  <a:rPr lang="en-GB" sz="800" dirty="0">
                    <a:solidFill>
                      <a:schemeClr val="tx1"/>
                    </a:solidFill>
                  </a:rPr>
                  <a:t>Surface Disposal </a:t>
                </a:r>
                <a:r>
                  <a:rPr lang="en-GB" sz="800" dirty="0" smtClean="0">
                    <a:solidFill>
                      <a:schemeClr val="tx1"/>
                    </a:solidFill>
                  </a:rPr>
                  <a:t>and Storage</a:t>
                </a:r>
                <a:endParaRPr lang="en-GB" sz="800" dirty="0">
                  <a:solidFill>
                    <a:schemeClr val="tx1"/>
                  </a:solidFill>
                </a:endParaRPr>
              </a:p>
            </p:txBody>
          </p:sp>
        </p:grpSp>
      </p:grpSp>
      <p:cxnSp>
        <p:nvCxnSpPr>
          <p:cNvPr id="460" name="Elbow Connector 459"/>
          <p:cNvCxnSpPr>
            <a:stCxn id="214" idx="3"/>
            <a:endCxn id="423" idx="1"/>
          </p:cNvCxnSpPr>
          <p:nvPr/>
        </p:nvCxnSpPr>
        <p:spPr>
          <a:xfrm flipV="1">
            <a:off x="8665666" y="3573150"/>
            <a:ext cx="141760" cy="1659"/>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63" name="Elbow Connector 462"/>
          <p:cNvCxnSpPr>
            <a:stCxn id="176" idx="3"/>
            <a:endCxn id="617" idx="1"/>
          </p:cNvCxnSpPr>
          <p:nvPr/>
        </p:nvCxnSpPr>
        <p:spPr>
          <a:xfrm flipV="1">
            <a:off x="1082470" y="3563123"/>
            <a:ext cx="152234" cy="1036736"/>
          </a:xfrm>
          <a:prstGeom prst="bentConnector3">
            <a:avLst>
              <a:gd name="adj1" fmla="val 21636"/>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473" name="Group 472"/>
          <p:cNvGrpSpPr/>
          <p:nvPr/>
        </p:nvGrpSpPr>
        <p:grpSpPr>
          <a:xfrm>
            <a:off x="3296816" y="3258647"/>
            <a:ext cx="896268" cy="602401"/>
            <a:chOff x="3296816" y="2475908"/>
            <a:chExt cx="896268" cy="796161"/>
          </a:xfrm>
        </p:grpSpPr>
        <p:sp>
          <p:nvSpPr>
            <p:cNvPr id="474" name="Rectangle 473"/>
            <p:cNvSpPr/>
            <p:nvPr/>
          </p:nvSpPr>
          <p:spPr>
            <a:xfrm>
              <a:off x="3311085" y="2924884"/>
              <a:ext cx="881999" cy="332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75" name="Rectangle 474"/>
            <p:cNvSpPr/>
            <p:nvPr/>
          </p:nvSpPr>
          <p:spPr>
            <a:xfrm>
              <a:off x="3298553" y="2544106"/>
              <a:ext cx="881999" cy="206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476" name="Group 475"/>
            <p:cNvGrpSpPr/>
            <p:nvPr/>
          </p:nvGrpSpPr>
          <p:grpSpPr>
            <a:xfrm>
              <a:off x="3296816" y="2475908"/>
              <a:ext cx="896267" cy="796161"/>
              <a:chOff x="1856656" y="1433484"/>
              <a:chExt cx="896267" cy="360040"/>
            </a:xfrm>
          </p:grpSpPr>
          <p:sp>
            <p:nvSpPr>
              <p:cNvPr id="480" name="Rectangle 479"/>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81" name="Group 480"/>
              <p:cNvGrpSpPr/>
              <p:nvPr/>
            </p:nvGrpSpPr>
            <p:grpSpPr>
              <a:xfrm>
                <a:off x="1856656" y="1433484"/>
                <a:ext cx="896267" cy="360040"/>
                <a:chOff x="1234157" y="1484784"/>
                <a:chExt cx="896267" cy="360040"/>
              </a:xfrm>
            </p:grpSpPr>
            <p:sp>
              <p:nvSpPr>
                <p:cNvPr id="482" name="Rectangle 481"/>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lang="en-GB" sz="800" dirty="0" smtClean="0">
                      <a:solidFill>
                        <a:schemeClr val="tx1"/>
                      </a:solidFill>
                    </a:rPr>
                    <a:t>Septic Tank</a:t>
                  </a:r>
                </a:p>
                <a:p>
                  <a:r>
                    <a:rPr lang="en-GB" sz="800" dirty="0" smtClean="0">
                      <a:solidFill>
                        <a:schemeClr val="tx1"/>
                      </a:solidFill>
                    </a:rPr>
                    <a:t>ABR</a:t>
                  </a:r>
                </a:p>
                <a:p>
                  <a:r>
                    <a:rPr lang="en-GB" sz="800" dirty="0" smtClean="0">
                      <a:solidFill>
                        <a:schemeClr val="tx1"/>
                      </a:solidFill>
                    </a:rPr>
                    <a:t>Anaerobic Filter</a:t>
                  </a:r>
                  <a:endParaRPr lang="en-GB" sz="800" dirty="0">
                    <a:solidFill>
                      <a:schemeClr val="tx1"/>
                    </a:solidFill>
                  </a:endParaRPr>
                </a:p>
              </p:txBody>
            </p:sp>
            <p:sp>
              <p:nvSpPr>
                <p:cNvPr id="485" name="Rectangle 484"/>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46800" rIns="0" bIns="0" rtlCol="0" anchor="t" anchorCtr="0"/>
                <a:lstStyle/>
                <a:p>
                  <a:r>
                    <a:rPr lang="de-CH" sz="800" dirty="0" smtClean="0"/>
                    <a:t>S.9</a:t>
                  </a:r>
                </a:p>
                <a:p>
                  <a:r>
                    <a:rPr lang="de-CH" sz="800" dirty="0" smtClean="0"/>
                    <a:t>S.10</a:t>
                  </a:r>
                </a:p>
                <a:p>
                  <a:r>
                    <a:rPr lang="de-CH" sz="800" dirty="0" smtClean="0"/>
                    <a:t>S.11</a:t>
                  </a:r>
                  <a:endParaRPr lang="en-GB" sz="800" dirty="0"/>
                </a:p>
              </p:txBody>
            </p:sp>
          </p:grpSp>
        </p:grpSp>
      </p:grpSp>
      <p:cxnSp>
        <p:nvCxnSpPr>
          <p:cNvPr id="493" name="Elbow Connector 492"/>
          <p:cNvCxnSpPr>
            <a:stCxn id="181" idx="3"/>
            <a:endCxn id="497" idx="1"/>
          </p:cNvCxnSpPr>
          <p:nvPr/>
        </p:nvCxnSpPr>
        <p:spPr>
          <a:xfrm flipV="1">
            <a:off x="1082470" y="5970386"/>
            <a:ext cx="7723219" cy="0"/>
          </a:xfrm>
          <a:prstGeom prst="bentConnector3">
            <a:avLst>
              <a:gd name="adj1" fmla="val 50000"/>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494" name="Group 493"/>
          <p:cNvGrpSpPr/>
          <p:nvPr/>
        </p:nvGrpSpPr>
        <p:grpSpPr>
          <a:xfrm>
            <a:off x="8805689" y="5790366"/>
            <a:ext cx="896267" cy="360040"/>
            <a:chOff x="6277169" y="944724"/>
            <a:chExt cx="896267" cy="360040"/>
          </a:xfrm>
        </p:grpSpPr>
        <p:sp>
          <p:nvSpPr>
            <p:cNvPr id="495" name="Rectangle 494"/>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496" name="Group 495"/>
            <p:cNvGrpSpPr/>
            <p:nvPr/>
          </p:nvGrpSpPr>
          <p:grpSpPr>
            <a:xfrm>
              <a:off x="6277169" y="944724"/>
              <a:ext cx="896267" cy="360040"/>
              <a:chOff x="1234157" y="1484784"/>
              <a:chExt cx="896267" cy="360040"/>
            </a:xfrm>
          </p:grpSpPr>
          <p:sp>
            <p:nvSpPr>
              <p:cNvPr id="497" name="Rectangle 496"/>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lgn="ctr"/>
                <a:r>
                  <a:rPr lang="de-CH" sz="800" dirty="0" smtClean="0"/>
                  <a:t>D.12</a:t>
                </a:r>
                <a:endParaRPr lang="en-GB" sz="800" dirty="0"/>
              </a:p>
            </p:txBody>
          </p:sp>
          <p:sp>
            <p:nvSpPr>
              <p:cNvPr id="498" name="Rectangle 497"/>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Surface Disposal and Storage</a:t>
                </a:r>
                <a:endParaRPr lang="en-GB" sz="800" dirty="0">
                  <a:solidFill>
                    <a:schemeClr val="tx1"/>
                  </a:solidFill>
                </a:endParaRPr>
              </a:p>
            </p:txBody>
          </p:sp>
        </p:grpSp>
      </p:grpSp>
      <p:cxnSp>
        <p:nvCxnSpPr>
          <p:cNvPr id="499" name="Elbow Connector 498"/>
          <p:cNvCxnSpPr>
            <a:stCxn id="619" idx="3"/>
            <a:endCxn id="154" idx="1"/>
          </p:cNvCxnSpPr>
          <p:nvPr/>
        </p:nvCxnSpPr>
        <p:spPr>
          <a:xfrm flipV="1">
            <a:off x="2129234" y="3561569"/>
            <a:ext cx="141566" cy="1554"/>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77" name="Elbow Connector 576"/>
          <p:cNvCxnSpPr>
            <a:stCxn id="581" idx="0"/>
          </p:cNvCxnSpPr>
          <p:nvPr/>
        </p:nvCxnSpPr>
        <p:spPr>
          <a:xfrm rot="5400000" flipH="1" flipV="1">
            <a:off x="4615581" y="2067491"/>
            <a:ext cx="325731" cy="0"/>
          </a:xfrm>
          <a:prstGeom prst="bentConnector3">
            <a:avLst>
              <a:gd name="adj1" fmla="val 50000"/>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78" name="Elbow Connector 577"/>
          <p:cNvCxnSpPr>
            <a:stCxn id="581" idx="3"/>
            <a:endCxn id="601" idx="1"/>
          </p:cNvCxnSpPr>
          <p:nvPr/>
        </p:nvCxnSpPr>
        <p:spPr>
          <a:xfrm flipV="1">
            <a:off x="5215470" y="2407893"/>
            <a:ext cx="3587979" cy="0"/>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580" name="Group 579"/>
          <p:cNvGrpSpPr/>
          <p:nvPr/>
        </p:nvGrpSpPr>
        <p:grpSpPr>
          <a:xfrm>
            <a:off x="4332728" y="2230356"/>
            <a:ext cx="882742" cy="360467"/>
            <a:chOff x="2149453" y="2780491"/>
            <a:chExt cx="882742" cy="360467"/>
          </a:xfrm>
        </p:grpSpPr>
        <p:sp>
          <p:nvSpPr>
            <p:cNvPr id="581" name="Diamond 580"/>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582" name="Group 581"/>
            <p:cNvGrpSpPr/>
            <p:nvPr/>
          </p:nvGrpSpPr>
          <p:grpSpPr>
            <a:xfrm>
              <a:off x="2149453" y="2780531"/>
              <a:ext cx="882741" cy="360427"/>
              <a:chOff x="1207810" y="1844437"/>
              <a:chExt cx="922615" cy="360427"/>
            </a:xfrm>
          </p:grpSpPr>
          <p:sp>
            <p:nvSpPr>
              <p:cNvPr id="583" name="Rectangle 582"/>
              <p:cNvSpPr/>
              <p:nvPr/>
            </p:nvSpPr>
            <p:spPr>
              <a:xfrm>
                <a:off x="1437669" y="1844824"/>
                <a:ext cx="692756" cy="360040"/>
              </a:xfrm>
              <a:prstGeom prst="rect">
                <a:avLst/>
              </a:prstGeom>
              <a:solidFill>
                <a:schemeClr val="bg1"/>
              </a:solidFill>
              <a:ln w="6350">
                <a:solidFill>
                  <a:srgbClr val="52949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Effluent</a:t>
                </a:r>
                <a:endParaRPr lang="en-GB" sz="800" dirty="0">
                  <a:solidFill>
                    <a:schemeClr val="tx1"/>
                  </a:solidFill>
                </a:endParaRPr>
              </a:p>
            </p:txBody>
          </p:sp>
          <p:sp>
            <p:nvSpPr>
              <p:cNvPr id="584" name="Chord 583"/>
              <p:cNvSpPr/>
              <p:nvPr/>
            </p:nvSpPr>
            <p:spPr>
              <a:xfrm>
                <a:off x="1207810" y="1844437"/>
                <a:ext cx="432049" cy="360000"/>
              </a:xfrm>
              <a:prstGeom prst="chord">
                <a:avLst>
                  <a:gd name="adj1" fmla="val 5243982"/>
                  <a:gd name="adj2" fmla="val 16387372"/>
                </a:avLst>
              </a:prstGeom>
              <a:solidFill>
                <a:srgbClr val="529491"/>
              </a:solidFill>
              <a:ln w="6350">
                <a:solidFill>
                  <a:srgbClr val="5294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590" name="Group 589"/>
          <p:cNvGrpSpPr/>
          <p:nvPr/>
        </p:nvGrpSpPr>
        <p:grpSpPr>
          <a:xfrm>
            <a:off x="202556" y="1726727"/>
            <a:ext cx="882742" cy="360467"/>
            <a:chOff x="2149453" y="2780491"/>
            <a:chExt cx="882742" cy="360467"/>
          </a:xfrm>
        </p:grpSpPr>
        <p:sp>
          <p:nvSpPr>
            <p:cNvPr id="591" name="Diamond 590"/>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592" name="Group 591"/>
            <p:cNvGrpSpPr/>
            <p:nvPr/>
          </p:nvGrpSpPr>
          <p:grpSpPr>
            <a:xfrm>
              <a:off x="2149453" y="2780531"/>
              <a:ext cx="882741" cy="360427"/>
              <a:chOff x="1207810" y="1844437"/>
              <a:chExt cx="922615" cy="360427"/>
            </a:xfrm>
          </p:grpSpPr>
          <p:sp>
            <p:nvSpPr>
              <p:cNvPr id="593" name="Rectangle 592"/>
              <p:cNvSpPr/>
              <p:nvPr/>
            </p:nvSpPr>
            <p:spPr>
              <a:xfrm>
                <a:off x="1437669" y="1844824"/>
                <a:ext cx="692756" cy="360040"/>
              </a:xfrm>
              <a:prstGeom prst="rect">
                <a:avLst/>
              </a:prstGeom>
              <a:solidFill>
                <a:schemeClr val="bg1"/>
              </a:solidFill>
              <a:ln w="6350">
                <a:solidFill>
                  <a:srgbClr val="26C0A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Stormwater</a:t>
                </a:r>
                <a:endParaRPr lang="en-GB" sz="800" dirty="0">
                  <a:solidFill>
                    <a:schemeClr val="tx1"/>
                  </a:solidFill>
                </a:endParaRPr>
              </a:p>
            </p:txBody>
          </p:sp>
          <p:sp>
            <p:nvSpPr>
              <p:cNvPr id="594" name="Chord 593"/>
              <p:cNvSpPr/>
              <p:nvPr/>
            </p:nvSpPr>
            <p:spPr>
              <a:xfrm>
                <a:off x="1207810" y="1844437"/>
                <a:ext cx="432049" cy="360000"/>
              </a:xfrm>
              <a:prstGeom prst="chord">
                <a:avLst>
                  <a:gd name="adj1" fmla="val 5243982"/>
                  <a:gd name="adj2" fmla="val 16387372"/>
                </a:avLst>
              </a:prstGeom>
              <a:solidFill>
                <a:srgbClr val="26C0AA"/>
              </a:solidFill>
              <a:ln w="6350">
                <a:solidFill>
                  <a:srgbClr val="26C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595" name="Group 594"/>
          <p:cNvGrpSpPr/>
          <p:nvPr/>
        </p:nvGrpSpPr>
        <p:grpSpPr>
          <a:xfrm>
            <a:off x="5351487" y="1727194"/>
            <a:ext cx="894531" cy="360040"/>
            <a:chOff x="8399811" y="2101152"/>
            <a:chExt cx="894531" cy="360040"/>
          </a:xfrm>
        </p:grpSpPr>
        <p:sp>
          <p:nvSpPr>
            <p:cNvPr id="596" name="Rectangle 595"/>
            <p:cNvSpPr/>
            <p:nvPr/>
          </p:nvSpPr>
          <p:spPr>
            <a:xfrm>
              <a:off x="8399811" y="2101152"/>
              <a:ext cx="894531" cy="3548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97" name="Rectangle 596"/>
            <p:cNvSpPr/>
            <p:nvPr/>
          </p:nvSpPr>
          <p:spPr>
            <a:xfrm>
              <a:off x="8399811" y="2101152"/>
              <a:ext cx="894531"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Stormwater</a:t>
              </a:r>
              <a:r>
                <a:rPr lang="en-GB" sz="800" dirty="0" smtClean="0">
                  <a:solidFill>
                    <a:schemeClr val="tx1"/>
                  </a:solidFill>
                </a:rPr>
                <a:t> Drains</a:t>
              </a:r>
              <a:endParaRPr lang="en-GB" sz="800" dirty="0">
                <a:solidFill>
                  <a:schemeClr val="tx1"/>
                </a:solidFill>
              </a:endParaRPr>
            </a:p>
          </p:txBody>
        </p:sp>
      </p:grpSp>
      <p:cxnSp>
        <p:nvCxnSpPr>
          <p:cNvPr id="598" name="Elbow Connector 597"/>
          <p:cNvCxnSpPr>
            <a:stCxn id="593" idx="3"/>
            <a:endCxn id="597" idx="1"/>
          </p:cNvCxnSpPr>
          <p:nvPr/>
        </p:nvCxnSpPr>
        <p:spPr>
          <a:xfrm>
            <a:off x="1085297" y="1907174"/>
            <a:ext cx="4266190" cy="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600" name="Group 599"/>
          <p:cNvGrpSpPr/>
          <p:nvPr/>
        </p:nvGrpSpPr>
        <p:grpSpPr>
          <a:xfrm>
            <a:off x="8803449" y="2245139"/>
            <a:ext cx="896267" cy="325508"/>
            <a:chOff x="6277169" y="944724"/>
            <a:chExt cx="896267" cy="360041"/>
          </a:xfrm>
        </p:grpSpPr>
        <p:sp>
          <p:nvSpPr>
            <p:cNvPr id="601" name="Rectangle 600"/>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602" name="Group 601"/>
            <p:cNvGrpSpPr/>
            <p:nvPr/>
          </p:nvGrpSpPr>
          <p:grpSpPr>
            <a:xfrm>
              <a:off x="6277169" y="944724"/>
              <a:ext cx="896267" cy="360041"/>
              <a:chOff x="1234157" y="1484784"/>
              <a:chExt cx="896267" cy="360041"/>
            </a:xfrm>
          </p:grpSpPr>
          <p:sp>
            <p:nvSpPr>
              <p:cNvPr id="603" name="Rectangle 602"/>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46800" rIns="0" bIns="46800" rtlCol="0" anchor="t" anchorCtr="0"/>
              <a:lstStyle/>
              <a:p>
                <a:pPr algn="ctr"/>
                <a:r>
                  <a:rPr lang="de-CH" sz="800" dirty="0" smtClean="0"/>
                  <a:t>D.7</a:t>
                </a:r>
                <a:endParaRPr lang="de-CH" sz="800" dirty="0"/>
              </a:p>
              <a:p>
                <a:pPr algn="ctr"/>
                <a:r>
                  <a:rPr lang="de-CH" sz="800" dirty="0" smtClean="0"/>
                  <a:t>D.8</a:t>
                </a:r>
                <a:endParaRPr lang="de-CH" sz="800" dirty="0"/>
              </a:p>
            </p:txBody>
          </p:sp>
          <p:sp>
            <p:nvSpPr>
              <p:cNvPr id="604" name="Rectangle 603"/>
              <p:cNvSpPr/>
              <p:nvPr/>
            </p:nvSpPr>
            <p:spPr>
              <a:xfrm>
                <a:off x="1481829" y="1484785"/>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lang="en-GB" sz="800" dirty="0" smtClean="0">
                    <a:solidFill>
                      <a:schemeClr val="tx1"/>
                    </a:solidFill>
                  </a:rPr>
                  <a:t>Soak </a:t>
                </a:r>
                <a:r>
                  <a:rPr lang="en-GB" sz="800" dirty="0">
                    <a:solidFill>
                      <a:schemeClr val="tx1"/>
                    </a:solidFill>
                  </a:rPr>
                  <a:t>Pit</a:t>
                </a:r>
              </a:p>
              <a:p>
                <a:r>
                  <a:rPr lang="en-GB" sz="800" dirty="0" smtClean="0">
                    <a:solidFill>
                      <a:schemeClr val="tx1"/>
                    </a:solidFill>
                  </a:rPr>
                  <a:t>Leach Field</a:t>
                </a:r>
                <a:endParaRPr lang="en-GB" sz="800" dirty="0">
                  <a:solidFill>
                    <a:schemeClr val="tx1"/>
                  </a:solidFill>
                </a:endParaRPr>
              </a:p>
            </p:txBody>
          </p:sp>
        </p:grpSp>
      </p:grpSp>
      <p:cxnSp>
        <p:nvCxnSpPr>
          <p:cNvPr id="611" name="Elbow Connector 610"/>
          <p:cNvCxnSpPr>
            <a:stCxn id="482" idx="3"/>
            <a:endCxn id="581" idx="2"/>
          </p:cNvCxnSpPr>
          <p:nvPr/>
        </p:nvCxnSpPr>
        <p:spPr>
          <a:xfrm flipV="1">
            <a:off x="4193083" y="2590396"/>
            <a:ext cx="581387" cy="969452"/>
          </a:xfrm>
          <a:prstGeom prst="bent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613" name="Group 612"/>
          <p:cNvGrpSpPr/>
          <p:nvPr/>
        </p:nvGrpSpPr>
        <p:grpSpPr>
          <a:xfrm>
            <a:off x="1232967" y="3252498"/>
            <a:ext cx="896268" cy="621250"/>
            <a:chOff x="3296816" y="2475908"/>
            <a:chExt cx="896268" cy="796161"/>
          </a:xfrm>
        </p:grpSpPr>
        <p:sp>
          <p:nvSpPr>
            <p:cNvPr id="614" name="Rectangle 613"/>
            <p:cNvSpPr/>
            <p:nvPr/>
          </p:nvSpPr>
          <p:spPr>
            <a:xfrm>
              <a:off x="3311085" y="2924884"/>
              <a:ext cx="881999" cy="332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15" name="Rectangle 614"/>
            <p:cNvSpPr/>
            <p:nvPr/>
          </p:nvSpPr>
          <p:spPr>
            <a:xfrm>
              <a:off x="3298553" y="2544106"/>
              <a:ext cx="881999" cy="206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616" name="Group 615"/>
            <p:cNvGrpSpPr/>
            <p:nvPr/>
          </p:nvGrpSpPr>
          <p:grpSpPr>
            <a:xfrm>
              <a:off x="3296816" y="2475908"/>
              <a:ext cx="896267" cy="796161"/>
              <a:chOff x="1856656" y="1433484"/>
              <a:chExt cx="896267" cy="360040"/>
            </a:xfrm>
          </p:grpSpPr>
          <p:sp>
            <p:nvSpPr>
              <p:cNvPr id="617" name="Rectangle 616"/>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618" name="Group 617"/>
              <p:cNvGrpSpPr/>
              <p:nvPr/>
            </p:nvGrpSpPr>
            <p:grpSpPr>
              <a:xfrm>
                <a:off x="1856656" y="1433484"/>
                <a:ext cx="896267" cy="360040"/>
                <a:chOff x="1234157" y="1484784"/>
                <a:chExt cx="896267" cy="360040"/>
              </a:xfrm>
            </p:grpSpPr>
            <p:sp>
              <p:nvSpPr>
                <p:cNvPr id="619" name="Rectangle 618"/>
                <p:cNvSpPr/>
                <p:nvPr/>
              </p:nvSpPr>
              <p:spPr>
                <a:xfrm>
                  <a:off x="1481829" y="1484784"/>
                  <a:ext cx="648595" cy="360040"/>
                </a:xfrm>
                <a:prstGeom prst="rect">
                  <a:avLst/>
                </a:prstGeom>
                <a:solidFill>
                  <a:srgbClr val="FFBDBD"/>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lang="en-GB" sz="800" dirty="0" smtClean="0">
                      <a:solidFill>
                        <a:schemeClr val="tx1"/>
                      </a:solidFill>
                    </a:rPr>
                    <a:t>Pour Flush Toilet</a:t>
                  </a:r>
                </a:p>
                <a:p>
                  <a:r>
                    <a:rPr lang="en-GB" sz="800" dirty="0" smtClean="0">
                      <a:solidFill>
                        <a:schemeClr val="tx1"/>
                      </a:solidFill>
                    </a:rPr>
                    <a:t>Cistern Flush Toilet</a:t>
                  </a:r>
                  <a:endParaRPr lang="en-GB" sz="800" dirty="0">
                    <a:solidFill>
                      <a:schemeClr val="tx1"/>
                    </a:solidFill>
                  </a:endParaRPr>
                </a:p>
              </p:txBody>
            </p:sp>
            <p:sp>
              <p:nvSpPr>
                <p:cNvPr id="620" name="Rectangle 619"/>
                <p:cNvSpPr/>
                <p:nvPr/>
              </p:nvSpPr>
              <p:spPr>
                <a:xfrm>
                  <a:off x="1234157" y="1484784"/>
                  <a:ext cx="247673" cy="360040"/>
                </a:xfrm>
                <a:prstGeom prst="rect">
                  <a:avLst/>
                </a:prstGeom>
                <a:solidFill>
                  <a:srgbClr val="CC0000"/>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46800" tIns="46800" rIns="0" bIns="46800" rtlCol="0" anchor="t" anchorCtr="0"/>
                <a:lstStyle/>
                <a:p>
                  <a:r>
                    <a:rPr lang="de-CH" sz="800" dirty="0" smtClean="0"/>
                    <a:t>U.4</a:t>
                  </a:r>
                </a:p>
                <a:p>
                  <a:endParaRPr lang="de-CH" sz="800" dirty="0" smtClean="0"/>
                </a:p>
                <a:p>
                  <a:r>
                    <a:rPr lang="de-CH" sz="800" dirty="0" smtClean="0"/>
                    <a:t>U.5</a:t>
                  </a:r>
                  <a:endParaRPr lang="en-GB" sz="800" dirty="0"/>
                </a:p>
              </p:txBody>
            </p:sp>
          </p:grpSp>
        </p:grpSp>
      </p:grpSp>
      <p:cxnSp>
        <p:nvCxnSpPr>
          <p:cNvPr id="621" name="Elbow Connector 620"/>
          <p:cNvCxnSpPr>
            <a:stCxn id="154" idx="3"/>
            <a:endCxn id="485" idx="1"/>
          </p:cNvCxnSpPr>
          <p:nvPr/>
        </p:nvCxnSpPr>
        <p:spPr>
          <a:xfrm flipV="1">
            <a:off x="3152800" y="3559848"/>
            <a:ext cx="144016" cy="1721"/>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22" name="Elbow Connector 621"/>
          <p:cNvCxnSpPr>
            <a:stCxn id="159" idx="3"/>
            <a:endCxn id="617" idx="1"/>
          </p:cNvCxnSpPr>
          <p:nvPr/>
        </p:nvCxnSpPr>
        <p:spPr>
          <a:xfrm flipV="1">
            <a:off x="1082471" y="3563123"/>
            <a:ext cx="152233" cy="1721558"/>
          </a:xfrm>
          <a:prstGeom prst="bentConnector3">
            <a:avLst>
              <a:gd name="adj1" fmla="val 19967"/>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23" name="Elbow Connector 622"/>
          <p:cNvCxnSpPr>
            <a:stCxn id="201" idx="3"/>
            <a:endCxn id="620" idx="1"/>
          </p:cNvCxnSpPr>
          <p:nvPr/>
        </p:nvCxnSpPr>
        <p:spPr>
          <a:xfrm flipV="1">
            <a:off x="1082470" y="3563123"/>
            <a:ext cx="150497" cy="363398"/>
          </a:xfrm>
          <a:prstGeom prst="bentConnector3">
            <a:avLst>
              <a:gd name="adj1" fmla="val 1962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24" name="Elbow Connector 623"/>
          <p:cNvCxnSpPr>
            <a:stCxn id="480" idx="2"/>
            <a:endCxn id="204" idx="1"/>
          </p:cNvCxnSpPr>
          <p:nvPr/>
        </p:nvCxnSpPr>
        <p:spPr>
          <a:xfrm rot="16200000" flipH="1">
            <a:off x="3656289" y="3950577"/>
            <a:ext cx="755657" cy="576598"/>
          </a:xfrm>
          <a:prstGeom prst="bent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28" name="Elbow Connector 627"/>
          <p:cNvCxnSpPr>
            <a:stCxn id="627" idx="3"/>
            <a:endCxn id="209" idx="1"/>
          </p:cNvCxnSpPr>
          <p:nvPr/>
        </p:nvCxnSpPr>
        <p:spPr>
          <a:xfrm flipV="1">
            <a:off x="7458499" y="5285108"/>
            <a:ext cx="325166" cy="1"/>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223" name="Group 222"/>
          <p:cNvGrpSpPr/>
          <p:nvPr/>
        </p:nvGrpSpPr>
        <p:grpSpPr>
          <a:xfrm>
            <a:off x="199728" y="2384071"/>
            <a:ext cx="882742" cy="360467"/>
            <a:chOff x="2149453" y="2780491"/>
            <a:chExt cx="882742" cy="360467"/>
          </a:xfrm>
        </p:grpSpPr>
        <p:sp>
          <p:nvSpPr>
            <p:cNvPr id="224" name="Diamond 223"/>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25" name="Group 224"/>
            <p:cNvGrpSpPr/>
            <p:nvPr/>
          </p:nvGrpSpPr>
          <p:grpSpPr>
            <a:xfrm>
              <a:off x="2149453" y="2780531"/>
              <a:ext cx="882741" cy="360427"/>
              <a:chOff x="1207810" y="1844437"/>
              <a:chExt cx="922615" cy="360427"/>
            </a:xfrm>
          </p:grpSpPr>
          <p:sp>
            <p:nvSpPr>
              <p:cNvPr id="226" name="Rectangle 225"/>
              <p:cNvSpPr/>
              <p:nvPr/>
            </p:nvSpPr>
            <p:spPr>
              <a:xfrm>
                <a:off x="1437669" y="1844824"/>
                <a:ext cx="692756" cy="360040"/>
              </a:xfrm>
              <a:prstGeom prst="rect">
                <a:avLst/>
              </a:prstGeom>
              <a:solidFill>
                <a:schemeClr val="bg1"/>
              </a:solidFill>
              <a:ln w="6350">
                <a:solidFill>
                  <a:srgbClr val="B8CCCC"/>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Greywater</a:t>
                </a:r>
                <a:endParaRPr lang="en-GB" sz="800" dirty="0">
                  <a:solidFill>
                    <a:schemeClr val="tx1"/>
                  </a:solidFill>
                </a:endParaRPr>
              </a:p>
            </p:txBody>
          </p:sp>
          <p:sp>
            <p:nvSpPr>
              <p:cNvPr id="227" name="Chord 226"/>
              <p:cNvSpPr/>
              <p:nvPr/>
            </p:nvSpPr>
            <p:spPr>
              <a:xfrm>
                <a:off x="1207810" y="1844437"/>
                <a:ext cx="432049" cy="360000"/>
              </a:xfrm>
              <a:prstGeom prst="chord">
                <a:avLst>
                  <a:gd name="adj1" fmla="val 5243982"/>
                  <a:gd name="adj2" fmla="val 16387372"/>
                </a:avLst>
              </a:prstGeom>
              <a:solidFill>
                <a:srgbClr val="B8CCCC"/>
              </a:solidFill>
              <a:ln w="6350">
                <a:solidFill>
                  <a:srgbClr val="B8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cxnSp>
        <p:nvCxnSpPr>
          <p:cNvPr id="229" name="Elbow Connector 228"/>
          <p:cNvCxnSpPr>
            <a:stCxn id="224" idx="3"/>
          </p:cNvCxnSpPr>
          <p:nvPr/>
        </p:nvCxnSpPr>
        <p:spPr>
          <a:xfrm>
            <a:off x="1082470" y="2564091"/>
            <a:ext cx="2663348" cy="694556"/>
          </a:xfrm>
          <a:prstGeom prst="bent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230" name="Group 229"/>
          <p:cNvGrpSpPr/>
          <p:nvPr/>
        </p:nvGrpSpPr>
        <p:grpSpPr>
          <a:xfrm>
            <a:off x="5350495" y="5373216"/>
            <a:ext cx="896267" cy="362282"/>
            <a:chOff x="3010520" y="1410534"/>
            <a:chExt cx="896267" cy="362282"/>
          </a:xfrm>
        </p:grpSpPr>
        <p:sp>
          <p:nvSpPr>
            <p:cNvPr id="231" name="Rectangle 230"/>
            <p:cNvSpPr/>
            <p:nvPr/>
          </p:nvSpPr>
          <p:spPr>
            <a:xfrm>
              <a:off x="3010521" y="1410534"/>
              <a:ext cx="894530" cy="360040"/>
            </a:xfrm>
            <a:prstGeom prst="rect">
              <a:avLst/>
            </a:prstGeom>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232" name="Group 231"/>
            <p:cNvGrpSpPr/>
            <p:nvPr/>
          </p:nvGrpSpPr>
          <p:grpSpPr>
            <a:xfrm>
              <a:off x="3010520" y="1412776"/>
              <a:ext cx="896267" cy="360040"/>
              <a:chOff x="1234157" y="1484784"/>
              <a:chExt cx="896267" cy="360040"/>
            </a:xfrm>
          </p:grpSpPr>
          <p:sp>
            <p:nvSpPr>
              <p:cNvPr id="233" name="Rectangle 232"/>
              <p:cNvSpPr/>
              <p:nvPr/>
            </p:nvSpPr>
            <p:spPr>
              <a:xfrm>
                <a:off x="1234157" y="1484784"/>
                <a:ext cx="247673" cy="360040"/>
              </a:xfrm>
              <a:prstGeom prst="rect">
                <a:avLst/>
              </a:prstGeom>
              <a:solidFill>
                <a:srgbClr val="FCD900"/>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solidFill>
                      <a:schemeClr val="tx1"/>
                    </a:solidFill>
                  </a:rPr>
                  <a:t>C.7</a:t>
                </a:r>
                <a:endParaRPr lang="en-GB" sz="800" dirty="0">
                  <a:solidFill>
                    <a:schemeClr val="tx1"/>
                  </a:solidFill>
                </a:endParaRPr>
              </a:p>
            </p:txBody>
          </p:sp>
          <p:sp>
            <p:nvSpPr>
              <p:cNvPr id="234" name="Rectangle 233"/>
              <p:cNvSpPr/>
              <p:nvPr/>
            </p:nvSpPr>
            <p:spPr>
              <a:xfrm>
                <a:off x="1481829" y="1484784"/>
                <a:ext cx="648595"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Transfer Station</a:t>
                </a:r>
                <a:endParaRPr lang="en-GB" sz="800" dirty="0">
                  <a:solidFill>
                    <a:schemeClr val="tx1"/>
                  </a:solidFill>
                </a:endParaRPr>
              </a:p>
            </p:txBody>
          </p:sp>
        </p:grpSp>
      </p:grpSp>
      <p:cxnSp>
        <p:nvCxnSpPr>
          <p:cNvPr id="235" name="Elbow Connector 234"/>
          <p:cNvCxnSpPr>
            <a:endCxn id="243" idx="1"/>
          </p:cNvCxnSpPr>
          <p:nvPr/>
        </p:nvCxnSpPr>
        <p:spPr>
          <a:xfrm flipV="1">
            <a:off x="5204416" y="4613010"/>
            <a:ext cx="146079" cy="3695"/>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236" name="Group 235"/>
          <p:cNvGrpSpPr/>
          <p:nvPr/>
        </p:nvGrpSpPr>
        <p:grpSpPr>
          <a:xfrm>
            <a:off x="5350495" y="4208388"/>
            <a:ext cx="899938" cy="813177"/>
            <a:chOff x="5362849" y="4208388"/>
            <a:chExt cx="899938" cy="813177"/>
          </a:xfrm>
        </p:grpSpPr>
        <p:sp>
          <p:nvSpPr>
            <p:cNvPr id="238" name="Rectangle 237"/>
            <p:cNvSpPr/>
            <p:nvPr/>
          </p:nvSpPr>
          <p:spPr>
            <a:xfrm>
              <a:off x="5370265" y="4738518"/>
              <a:ext cx="892522" cy="269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39" name="Rectangle 238"/>
            <p:cNvSpPr/>
            <p:nvPr/>
          </p:nvSpPr>
          <p:spPr>
            <a:xfrm>
              <a:off x="5368925" y="4614279"/>
              <a:ext cx="886619" cy="407286"/>
            </a:xfrm>
            <a:prstGeom prst="rect">
              <a:avLst/>
            </a:prstGeom>
            <a:solidFill>
              <a:srgbClr val="FC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40" name="Rectangle 239"/>
            <p:cNvSpPr/>
            <p:nvPr/>
          </p:nvSpPr>
          <p:spPr>
            <a:xfrm>
              <a:off x="5368925" y="4210492"/>
              <a:ext cx="888455" cy="7971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41" name="Rectangle 240"/>
            <p:cNvSpPr/>
            <p:nvPr/>
          </p:nvSpPr>
          <p:spPr>
            <a:xfrm>
              <a:off x="5362850" y="4208388"/>
              <a:ext cx="894530" cy="799290"/>
            </a:xfrm>
            <a:prstGeom prst="rect">
              <a:avLst/>
            </a:prstGeom>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242" name="Group 241"/>
            <p:cNvGrpSpPr/>
            <p:nvPr/>
          </p:nvGrpSpPr>
          <p:grpSpPr>
            <a:xfrm>
              <a:off x="5362849" y="4210188"/>
              <a:ext cx="896267" cy="802467"/>
              <a:chOff x="1234157" y="1483353"/>
              <a:chExt cx="896267" cy="361471"/>
            </a:xfrm>
          </p:grpSpPr>
          <p:sp>
            <p:nvSpPr>
              <p:cNvPr id="243" name="Rectangle 242"/>
              <p:cNvSpPr/>
              <p:nvPr/>
            </p:nvSpPr>
            <p:spPr>
              <a:xfrm>
                <a:off x="1234157" y="1484784"/>
                <a:ext cx="247673" cy="360040"/>
              </a:xfrm>
              <a:prstGeom prst="rect">
                <a:avLst/>
              </a:prstGeom>
              <a:solidFill>
                <a:srgbClr val="FCD900"/>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46800" tIns="46800" rIns="0" bIns="46800" rtlCol="0" anchor="t" anchorCtr="0"/>
              <a:lstStyle/>
              <a:p>
                <a:r>
                  <a:rPr lang="de-CH" sz="800" dirty="0" smtClean="0">
                    <a:solidFill>
                      <a:schemeClr val="tx1"/>
                    </a:solidFill>
                  </a:rPr>
                  <a:t>C.2</a:t>
                </a:r>
              </a:p>
              <a:p>
                <a:endParaRPr lang="de-CH" sz="800" dirty="0">
                  <a:solidFill>
                    <a:schemeClr val="tx1"/>
                  </a:solidFill>
                </a:endParaRPr>
              </a:p>
              <a:p>
                <a:endParaRPr lang="de-CH" sz="800" dirty="0" smtClean="0">
                  <a:solidFill>
                    <a:schemeClr val="tx1"/>
                  </a:solidFill>
                </a:endParaRPr>
              </a:p>
              <a:p>
                <a:endParaRPr lang="de-CH" sz="350" dirty="0" smtClean="0">
                  <a:solidFill>
                    <a:schemeClr val="tx1"/>
                  </a:solidFill>
                </a:endParaRPr>
              </a:p>
              <a:p>
                <a:r>
                  <a:rPr lang="de-CH" sz="800" dirty="0" smtClean="0">
                    <a:solidFill>
                      <a:schemeClr val="tx1"/>
                    </a:solidFill>
                  </a:rPr>
                  <a:t>C.3</a:t>
                </a:r>
                <a:endParaRPr lang="de-CH" sz="800" dirty="0">
                  <a:solidFill>
                    <a:schemeClr val="tx1"/>
                  </a:solidFill>
                </a:endParaRPr>
              </a:p>
            </p:txBody>
          </p:sp>
          <p:sp>
            <p:nvSpPr>
              <p:cNvPr id="244" name="Rectangle 243"/>
              <p:cNvSpPr/>
              <p:nvPr/>
            </p:nvSpPr>
            <p:spPr>
              <a:xfrm>
                <a:off x="1481829" y="1483353"/>
                <a:ext cx="648595"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18000" rIns="7200" rtlCol="0" anchor="t" anchorCtr="0"/>
              <a:lstStyle/>
              <a:p>
                <a:r>
                  <a:rPr lang="en-GB" sz="700" dirty="0">
                    <a:solidFill>
                      <a:schemeClr val="tx1"/>
                    </a:solidFill>
                  </a:rPr>
                  <a:t>Human-Powered Emptying and Transport</a:t>
                </a:r>
              </a:p>
              <a:p>
                <a:endParaRPr lang="en-GB" sz="700" dirty="0" smtClean="0">
                  <a:solidFill>
                    <a:schemeClr val="tx1"/>
                  </a:solidFill>
                </a:endParaRPr>
              </a:p>
              <a:p>
                <a:r>
                  <a:rPr lang="en-GB" sz="700" dirty="0" smtClean="0">
                    <a:solidFill>
                      <a:schemeClr val="tx1"/>
                    </a:solidFill>
                  </a:rPr>
                  <a:t>Motorized Emptying and Transport</a:t>
                </a:r>
                <a:endParaRPr lang="en-GB" sz="600" dirty="0">
                  <a:solidFill>
                    <a:schemeClr val="tx1"/>
                  </a:solidFill>
                </a:endParaRPr>
              </a:p>
            </p:txBody>
          </p:sp>
        </p:grpSp>
      </p:grpSp>
      <p:cxnSp>
        <p:nvCxnSpPr>
          <p:cNvPr id="245" name="Elbow Connector 244"/>
          <p:cNvCxnSpPr>
            <a:stCxn id="239" idx="2"/>
            <a:endCxn id="231" idx="0"/>
          </p:cNvCxnSpPr>
          <p:nvPr/>
        </p:nvCxnSpPr>
        <p:spPr>
          <a:xfrm rot="5400000">
            <a:off x="5622996" y="5196330"/>
            <a:ext cx="351651" cy="212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46" name="Elbow Connector 245"/>
          <p:cNvCxnSpPr>
            <a:stCxn id="231" idx="3"/>
          </p:cNvCxnSpPr>
          <p:nvPr/>
        </p:nvCxnSpPr>
        <p:spPr>
          <a:xfrm>
            <a:off x="6245026" y="5553236"/>
            <a:ext cx="322717" cy="1"/>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47" name="Elbow Connector 246"/>
          <p:cNvCxnSpPr>
            <a:stCxn id="238" idx="3"/>
          </p:cNvCxnSpPr>
          <p:nvPr/>
        </p:nvCxnSpPr>
        <p:spPr>
          <a:xfrm>
            <a:off x="6250433" y="4873098"/>
            <a:ext cx="314152" cy="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91" name="Group 190"/>
          <p:cNvGrpSpPr/>
          <p:nvPr/>
        </p:nvGrpSpPr>
        <p:grpSpPr>
          <a:xfrm>
            <a:off x="6341808" y="4494509"/>
            <a:ext cx="112489" cy="1375486"/>
            <a:chOff x="5424195" y="3656888"/>
            <a:chExt cx="112489" cy="1659079"/>
          </a:xfrm>
        </p:grpSpPr>
        <p:sp>
          <p:nvSpPr>
            <p:cNvPr id="192" name="Rectangle 191"/>
            <p:cNvSpPr/>
            <p:nvPr/>
          </p:nvSpPr>
          <p:spPr>
            <a:xfrm>
              <a:off x="5426054" y="3656888"/>
              <a:ext cx="110630" cy="164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93" name="Group 192"/>
            <p:cNvGrpSpPr/>
            <p:nvPr/>
          </p:nvGrpSpPr>
          <p:grpSpPr>
            <a:xfrm>
              <a:off x="5424195" y="3656888"/>
              <a:ext cx="104869" cy="1659079"/>
              <a:chOff x="5318404" y="3655089"/>
              <a:chExt cx="180025" cy="1659079"/>
            </a:xfrm>
          </p:grpSpPr>
          <p:sp>
            <p:nvSpPr>
              <p:cNvPr id="194" name="Rectangle 193"/>
              <p:cNvSpPr/>
              <p:nvPr/>
            </p:nvSpPr>
            <p:spPr>
              <a:xfrm>
                <a:off x="5318404" y="3655089"/>
                <a:ext cx="180024" cy="16590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195" name="Group 194"/>
              <p:cNvGrpSpPr/>
              <p:nvPr/>
            </p:nvGrpSpPr>
            <p:grpSpPr>
              <a:xfrm rot="16200000">
                <a:off x="4581465" y="4392029"/>
                <a:ext cx="1653903" cy="180024"/>
                <a:chOff x="1234157" y="1484784"/>
                <a:chExt cx="896268" cy="360040"/>
              </a:xfrm>
            </p:grpSpPr>
            <p:sp>
              <p:nvSpPr>
                <p:cNvPr id="196" name="Rectangle 195"/>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PRE</a:t>
                  </a:r>
                  <a:endParaRPr lang="en-GB" sz="800" dirty="0"/>
                </a:p>
              </p:txBody>
            </p:sp>
            <p:sp>
              <p:nvSpPr>
                <p:cNvPr id="197" name="Rectangle 196"/>
                <p:cNvSpPr/>
                <p:nvPr/>
              </p:nvSpPr>
              <p:spPr>
                <a:xfrm>
                  <a:off x="1481829" y="1484784"/>
                  <a:ext cx="648596"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Pre-Treatment</a:t>
                  </a:r>
                  <a:endParaRPr lang="en-GB" sz="800" dirty="0">
                    <a:solidFill>
                      <a:schemeClr val="tx1"/>
                    </a:solidFill>
                  </a:endParaRPr>
                </a:p>
              </p:txBody>
            </p:sp>
          </p:grpSp>
        </p:grpSp>
      </p:grpSp>
      <p:cxnSp>
        <p:nvCxnSpPr>
          <p:cNvPr id="248" name="Elbow Connector 247"/>
          <p:cNvCxnSpPr>
            <a:endCxn id="252" idx="1"/>
          </p:cNvCxnSpPr>
          <p:nvPr/>
        </p:nvCxnSpPr>
        <p:spPr>
          <a:xfrm flipV="1">
            <a:off x="6255544" y="1902036"/>
            <a:ext cx="2559572" cy="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249" name="Group 248"/>
          <p:cNvGrpSpPr/>
          <p:nvPr/>
        </p:nvGrpSpPr>
        <p:grpSpPr>
          <a:xfrm>
            <a:off x="8815116" y="1722016"/>
            <a:ext cx="896267" cy="360040"/>
            <a:chOff x="6277169" y="944724"/>
            <a:chExt cx="896267" cy="360040"/>
          </a:xfrm>
        </p:grpSpPr>
        <p:sp>
          <p:nvSpPr>
            <p:cNvPr id="250" name="Rectangle 249"/>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251" name="Group 250"/>
            <p:cNvGrpSpPr/>
            <p:nvPr/>
          </p:nvGrpSpPr>
          <p:grpSpPr>
            <a:xfrm>
              <a:off x="6277169" y="944724"/>
              <a:ext cx="896267" cy="360040"/>
              <a:chOff x="1234157" y="1484784"/>
              <a:chExt cx="896267" cy="360040"/>
            </a:xfrm>
          </p:grpSpPr>
          <p:sp>
            <p:nvSpPr>
              <p:cNvPr id="252" name="Rectangle 251"/>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D.11</a:t>
                </a:r>
                <a:endParaRPr lang="en-GB" sz="800" dirty="0"/>
              </a:p>
            </p:txBody>
          </p:sp>
          <p:sp>
            <p:nvSpPr>
              <p:cNvPr id="253" name="Rectangle 252"/>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a:solidFill>
                      <a:schemeClr val="tx1"/>
                    </a:solidFill>
                  </a:rPr>
                  <a:t>Disposal / Recharge</a:t>
                </a:r>
              </a:p>
            </p:txBody>
          </p:sp>
        </p:grpSp>
      </p:grpSp>
      <p:cxnSp>
        <p:nvCxnSpPr>
          <p:cNvPr id="254" name="Elbow Connector 253"/>
          <p:cNvCxnSpPr/>
          <p:nvPr/>
        </p:nvCxnSpPr>
        <p:spPr>
          <a:xfrm rot="5400000" flipH="1" flipV="1">
            <a:off x="6850861" y="4399069"/>
            <a:ext cx="187816" cy="127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55" name="Elbow Connector 254"/>
          <p:cNvCxnSpPr/>
          <p:nvPr/>
        </p:nvCxnSpPr>
        <p:spPr>
          <a:xfrm rot="16200000" flipH="1">
            <a:off x="6989268" y="4399995"/>
            <a:ext cx="187262" cy="1766"/>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56" name="Elbow Connector 255"/>
          <p:cNvCxnSpPr/>
          <p:nvPr/>
        </p:nvCxnSpPr>
        <p:spPr>
          <a:xfrm flipV="1">
            <a:off x="8665665" y="5284294"/>
            <a:ext cx="141761" cy="814"/>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90172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7" name="Group 366"/>
          <p:cNvGrpSpPr/>
          <p:nvPr/>
        </p:nvGrpSpPr>
        <p:grpSpPr>
          <a:xfrm>
            <a:off x="5350495" y="5373216"/>
            <a:ext cx="896267" cy="362282"/>
            <a:chOff x="3010520" y="1410534"/>
            <a:chExt cx="896267" cy="362282"/>
          </a:xfrm>
        </p:grpSpPr>
        <p:sp>
          <p:nvSpPr>
            <p:cNvPr id="368" name="Rectangle 367"/>
            <p:cNvSpPr/>
            <p:nvPr/>
          </p:nvSpPr>
          <p:spPr>
            <a:xfrm>
              <a:off x="3010521" y="1410534"/>
              <a:ext cx="894530" cy="360040"/>
            </a:xfrm>
            <a:prstGeom prst="rect">
              <a:avLst/>
            </a:prstGeom>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69" name="Group 368"/>
            <p:cNvGrpSpPr/>
            <p:nvPr/>
          </p:nvGrpSpPr>
          <p:grpSpPr>
            <a:xfrm>
              <a:off x="3010520" y="1412776"/>
              <a:ext cx="896267" cy="360040"/>
              <a:chOff x="1234157" y="1484784"/>
              <a:chExt cx="896267" cy="360040"/>
            </a:xfrm>
          </p:grpSpPr>
          <p:sp>
            <p:nvSpPr>
              <p:cNvPr id="370" name="Rectangle 369"/>
              <p:cNvSpPr/>
              <p:nvPr/>
            </p:nvSpPr>
            <p:spPr>
              <a:xfrm>
                <a:off x="1234157" y="1484784"/>
                <a:ext cx="247673" cy="360040"/>
              </a:xfrm>
              <a:prstGeom prst="rect">
                <a:avLst/>
              </a:prstGeom>
              <a:solidFill>
                <a:srgbClr val="FCD900"/>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solidFill>
                      <a:schemeClr val="tx1"/>
                    </a:solidFill>
                  </a:rPr>
                  <a:t>C.7</a:t>
                </a:r>
                <a:endParaRPr lang="en-GB" sz="800" dirty="0">
                  <a:solidFill>
                    <a:schemeClr val="tx1"/>
                  </a:solidFill>
                </a:endParaRPr>
              </a:p>
            </p:txBody>
          </p:sp>
          <p:sp>
            <p:nvSpPr>
              <p:cNvPr id="371" name="Rectangle 370"/>
              <p:cNvSpPr/>
              <p:nvPr/>
            </p:nvSpPr>
            <p:spPr>
              <a:xfrm>
                <a:off x="1481829" y="1484784"/>
                <a:ext cx="648595"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Transfer Station</a:t>
                </a:r>
                <a:endParaRPr lang="en-GB" sz="800" dirty="0">
                  <a:solidFill>
                    <a:schemeClr val="tx1"/>
                  </a:solidFill>
                </a:endParaRPr>
              </a:p>
            </p:txBody>
          </p:sp>
        </p:grpSp>
      </p:grpSp>
      <p:grpSp>
        <p:nvGrpSpPr>
          <p:cNvPr id="218" name="Group 217"/>
          <p:cNvGrpSpPr/>
          <p:nvPr/>
        </p:nvGrpSpPr>
        <p:grpSpPr>
          <a:xfrm>
            <a:off x="199729" y="3049483"/>
            <a:ext cx="882742" cy="360467"/>
            <a:chOff x="2149453" y="2780491"/>
            <a:chExt cx="882742" cy="360467"/>
          </a:xfrm>
        </p:grpSpPr>
        <p:sp>
          <p:nvSpPr>
            <p:cNvPr id="219" name="Diamond 21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20" name="Group 219"/>
            <p:cNvGrpSpPr/>
            <p:nvPr/>
          </p:nvGrpSpPr>
          <p:grpSpPr>
            <a:xfrm>
              <a:off x="2149453" y="2780531"/>
              <a:ext cx="882741" cy="360427"/>
              <a:chOff x="1207810" y="1844437"/>
              <a:chExt cx="922615" cy="360427"/>
            </a:xfrm>
          </p:grpSpPr>
          <p:sp>
            <p:nvSpPr>
              <p:cNvPr id="221" name="Rectangle 220"/>
              <p:cNvSpPr/>
              <p:nvPr/>
            </p:nvSpPr>
            <p:spPr>
              <a:xfrm>
                <a:off x="1437669" y="1844824"/>
                <a:ext cx="692756" cy="360040"/>
              </a:xfrm>
              <a:prstGeom prst="rect">
                <a:avLst/>
              </a:prstGeom>
              <a:solidFill>
                <a:schemeClr val="bg1"/>
              </a:solidFill>
              <a:ln w="6350">
                <a:solidFill>
                  <a:srgbClr val="B33E14"/>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Faeces</a:t>
                </a:r>
                <a:endParaRPr lang="en-GB" sz="800" dirty="0">
                  <a:solidFill>
                    <a:schemeClr val="tx1"/>
                  </a:solidFill>
                </a:endParaRPr>
              </a:p>
            </p:txBody>
          </p:sp>
          <p:sp>
            <p:nvSpPr>
              <p:cNvPr id="222" name="Chord 221"/>
              <p:cNvSpPr/>
              <p:nvPr/>
            </p:nvSpPr>
            <p:spPr>
              <a:xfrm>
                <a:off x="1207810" y="1844437"/>
                <a:ext cx="432049" cy="360000"/>
              </a:xfrm>
              <a:prstGeom prst="chord">
                <a:avLst>
                  <a:gd name="adj1" fmla="val 5243982"/>
                  <a:gd name="adj2" fmla="val 16387372"/>
                </a:avLst>
              </a:prstGeom>
              <a:solidFill>
                <a:srgbClr val="B33E14"/>
              </a:solidFill>
              <a:ln w="6350">
                <a:solidFill>
                  <a:srgbClr val="B33E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213" name="Group 212"/>
          <p:cNvGrpSpPr/>
          <p:nvPr/>
        </p:nvGrpSpPr>
        <p:grpSpPr>
          <a:xfrm>
            <a:off x="7782924" y="3394789"/>
            <a:ext cx="882742" cy="360467"/>
            <a:chOff x="2149453" y="2780491"/>
            <a:chExt cx="882742" cy="360467"/>
          </a:xfrm>
        </p:grpSpPr>
        <p:sp>
          <p:nvSpPr>
            <p:cNvPr id="214" name="Diamond 213"/>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15" name="Group 214"/>
            <p:cNvGrpSpPr/>
            <p:nvPr/>
          </p:nvGrpSpPr>
          <p:grpSpPr>
            <a:xfrm>
              <a:off x="2149453" y="2780531"/>
              <a:ext cx="882741" cy="360427"/>
              <a:chOff x="1207810" y="1844437"/>
              <a:chExt cx="922615" cy="360427"/>
            </a:xfrm>
          </p:grpSpPr>
          <p:sp>
            <p:nvSpPr>
              <p:cNvPr id="216" name="Rectangle 215"/>
              <p:cNvSpPr/>
              <p:nvPr/>
            </p:nvSpPr>
            <p:spPr>
              <a:xfrm>
                <a:off x="1437669" y="1844824"/>
                <a:ext cx="692756" cy="360040"/>
              </a:xfrm>
              <a:prstGeom prst="rect">
                <a:avLst/>
              </a:prstGeom>
              <a:solidFill>
                <a:schemeClr val="bg1"/>
              </a:solidFill>
              <a:ln w="6350">
                <a:solidFill>
                  <a:srgbClr val="52949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Effluent</a:t>
                </a:r>
                <a:endParaRPr lang="en-GB" sz="800" dirty="0">
                  <a:solidFill>
                    <a:schemeClr val="tx1"/>
                  </a:solidFill>
                </a:endParaRPr>
              </a:p>
            </p:txBody>
          </p:sp>
          <p:sp>
            <p:nvSpPr>
              <p:cNvPr id="217" name="Chord 216"/>
              <p:cNvSpPr/>
              <p:nvPr/>
            </p:nvSpPr>
            <p:spPr>
              <a:xfrm>
                <a:off x="1207810" y="1844437"/>
                <a:ext cx="432049" cy="360000"/>
              </a:xfrm>
              <a:prstGeom prst="chord">
                <a:avLst>
                  <a:gd name="adj1" fmla="val 5243982"/>
                  <a:gd name="adj2" fmla="val 16387372"/>
                </a:avLst>
              </a:prstGeom>
              <a:solidFill>
                <a:srgbClr val="529491"/>
              </a:solidFill>
              <a:ln w="6350">
                <a:solidFill>
                  <a:srgbClr val="5294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203" name="Group 202"/>
          <p:cNvGrpSpPr/>
          <p:nvPr/>
        </p:nvGrpSpPr>
        <p:grpSpPr>
          <a:xfrm>
            <a:off x="4321674" y="4436685"/>
            <a:ext cx="882742" cy="360467"/>
            <a:chOff x="2149453" y="2780491"/>
            <a:chExt cx="882742" cy="360467"/>
          </a:xfrm>
        </p:grpSpPr>
        <p:sp>
          <p:nvSpPr>
            <p:cNvPr id="204" name="Diamond 203"/>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05" name="Group 204"/>
            <p:cNvGrpSpPr/>
            <p:nvPr/>
          </p:nvGrpSpPr>
          <p:grpSpPr>
            <a:xfrm>
              <a:off x="2149453" y="2780531"/>
              <a:ext cx="882741" cy="360427"/>
              <a:chOff x="1207810" y="1844437"/>
              <a:chExt cx="922615" cy="360427"/>
            </a:xfrm>
          </p:grpSpPr>
          <p:sp>
            <p:nvSpPr>
              <p:cNvPr id="206" name="Rectangle 205"/>
              <p:cNvSpPr/>
              <p:nvPr/>
            </p:nvSpPr>
            <p:spPr>
              <a:xfrm>
                <a:off x="1437669" y="1844824"/>
                <a:ext cx="692756" cy="360040"/>
              </a:xfrm>
              <a:prstGeom prst="rect">
                <a:avLst/>
              </a:prstGeom>
              <a:solidFill>
                <a:schemeClr val="bg1"/>
              </a:solidFill>
              <a:ln w="6350">
                <a:solidFill>
                  <a:srgbClr val="80664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Sludge</a:t>
                </a:r>
                <a:endParaRPr lang="en-GB" sz="800" dirty="0">
                  <a:solidFill>
                    <a:schemeClr val="tx1"/>
                  </a:solidFill>
                </a:endParaRPr>
              </a:p>
            </p:txBody>
          </p:sp>
          <p:sp>
            <p:nvSpPr>
              <p:cNvPr id="207" name="Chord 206"/>
              <p:cNvSpPr/>
              <p:nvPr/>
            </p:nvSpPr>
            <p:spPr>
              <a:xfrm>
                <a:off x="1207810" y="1844437"/>
                <a:ext cx="432049" cy="360000"/>
              </a:xfrm>
              <a:prstGeom prst="chord">
                <a:avLst>
                  <a:gd name="adj1" fmla="val 5243982"/>
                  <a:gd name="adj2" fmla="val 16387372"/>
                </a:avLst>
              </a:prstGeom>
              <a:solidFill>
                <a:srgbClr val="806640"/>
              </a:solidFill>
              <a:ln w="6350">
                <a:solidFill>
                  <a:srgbClr val="806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sp>
        <p:nvSpPr>
          <p:cNvPr id="2" name="Content Placeholder 1"/>
          <p:cNvSpPr>
            <a:spLocks noGrp="1"/>
          </p:cNvSpPr>
          <p:nvPr>
            <p:ph sz="quarter" idx="10"/>
          </p:nvPr>
        </p:nvSpPr>
        <p:spPr/>
        <p:txBody>
          <a:bodyPr/>
          <a:lstStyle/>
          <a:p>
            <a:r>
              <a:rPr lang="en-GB" dirty="0" smtClean="0"/>
              <a:t>System 7: Blackwater Treatment System with Effluent Transport</a:t>
            </a:r>
            <a:endParaRPr lang="en-GB" dirty="0"/>
          </a:p>
        </p:txBody>
      </p:sp>
      <p:grpSp>
        <p:nvGrpSpPr>
          <p:cNvPr id="153" name="Group 152"/>
          <p:cNvGrpSpPr/>
          <p:nvPr/>
        </p:nvGrpSpPr>
        <p:grpSpPr>
          <a:xfrm>
            <a:off x="2270058" y="3381549"/>
            <a:ext cx="882742" cy="360467"/>
            <a:chOff x="2149453" y="2780491"/>
            <a:chExt cx="882742" cy="360467"/>
          </a:xfrm>
        </p:grpSpPr>
        <p:sp>
          <p:nvSpPr>
            <p:cNvPr id="154" name="Diamond 153"/>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55" name="Group 154"/>
            <p:cNvGrpSpPr/>
            <p:nvPr/>
          </p:nvGrpSpPr>
          <p:grpSpPr>
            <a:xfrm>
              <a:off x="2149453" y="2780531"/>
              <a:ext cx="882741" cy="360427"/>
              <a:chOff x="1207810" y="1844437"/>
              <a:chExt cx="922615" cy="360427"/>
            </a:xfrm>
          </p:grpSpPr>
          <p:sp>
            <p:nvSpPr>
              <p:cNvPr id="156" name="Rectangle 155"/>
              <p:cNvSpPr/>
              <p:nvPr/>
            </p:nvSpPr>
            <p:spPr>
              <a:xfrm>
                <a:off x="1437669" y="1844824"/>
                <a:ext cx="692756" cy="360040"/>
              </a:xfrm>
              <a:prstGeom prst="rect">
                <a:avLst/>
              </a:prstGeom>
              <a:solidFill>
                <a:schemeClr val="bg1"/>
              </a:solidFill>
              <a:ln w="6350">
                <a:solidFill>
                  <a:srgbClr val="476666"/>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Blackwater</a:t>
                </a:r>
                <a:endParaRPr lang="en-GB" sz="800" dirty="0">
                  <a:solidFill>
                    <a:schemeClr val="tx1"/>
                  </a:solidFill>
                </a:endParaRPr>
              </a:p>
            </p:txBody>
          </p:sp>
          <p:sp>
            <p:nvSpPr>
              <p:cNvPr id="157" name="Chord 156"/>
              <p:cNvSpPr/>
              <p:nvPr/>
            </p:nvSpPr>
            <p:spPr>
              <a:xfrm>
                <a:off x="1207810" y="1844437"/>
                <a:ext cx="432049" cy="360000"/>
              </a:xfrm>
              <a:prstGeom prst="chord">
                <a:avLst>
                  <a:gd name="adj1" fmla="val 5243982"/>
                  <a:gd name="adj2" fmla="val 16387372"/>
                </a:avLst>
              </a:prstGeom>
              <a:solidFill>
                <a:srgbClr val="476666"/>
              </a:solidFill>
              <a:ln w="6350">
                <a:solidFill>
                  <a:srgbClr val="47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58" name="Group 157"/>
          <p:cNvGrpSpPr/>
          <p:nvPr/>
        </p:nvGrpSpPr>
        <p:grpSpPr>
          <a:xfrm>
            <a:off x="199729" y="5104661"/>
            <a:ext cx="882742" cy="360467"/>
            <a:chOff x="2149453" y="2780491"/>
            <a:chExt cx="882742" cy="360467"/>
          </a:xfrm>
        </p:grpSpPr>
        <p:sp>
          <p:nvSpPr>
            <p:cNvPr id="159" name="Diamond 15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60" name="Group 159"/>
            <p:cNvGrpSpPr/>
            <p:nvPr/>
          </p:nvGrpSpPr>
          <p:grpSpPr>
            <a:xfrm>
              <a:off x="2149453" y="2780531"/>
              <a:ext cx="882741" cy="360427"/>
              <a:chOff x="1207810" y="1844437"/>
              <a:chExt cx="922615" cy="360427"/>
            </a:xfrm>
          </p:grpSpPr>
          <p:sp>
            <p:nvSpPr>
              <p:cNvPr id="161" name="Rectangle 160"/>
              <p:cNvSpPr/>
              <p:nvPr/>
            </p:nvSpPr>
            <p:spPr>
              <a:xfrm>
                <a:off x="1437669" y="1844824"/>
                <a:ext cx="692756" cy="360040"/>
              </a:xfrm>
              <a:prstGeom prst="rect">
                <a:avLst/>
              </a:prstGeom>
              <a:solidFill>
                <a:schemeClr val="bg1"/>
              </a:solidFill>
              <a:ln w="6350">
                <a:solidFill>
                  <a:srgbClr val="F2CE9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Anal Cleansing Water</a:t>
                </a:r>
                <a:endParaRPr lang="en-GB" sz="800" dirty="0">
                  <a:solidFill>
                    <a:schemeClr val="tx1"/>
                  </a:solidFill>
                </a:endParaRPr>
              </a:p>
            </p:txBody>
          </p:sp>
          <p:sp>
            <p:nvSpPr>
              <p:cNvPr id="162" name="Chord 161"/>
              <p:cNvSpPr/>
              <p:nvPr/>
            </p:nvSpPr>
            <p:spPr>
              <a:xfrm>
                <a:off x="1207810" y="1844437"/>
                <a:ext cx="432049" cy="360000"/>
              </a:xfrm>
              <a:prstGeom prst="chord">
                <a:avLst>
                  <a:gd name="adj1" fmla="val 5243982"/>
                  <a:gd name="adj2" fmla="val 16387372"/>
                </a:avLst>
              </a:prstGeom>
              <a:solidFill>
                <a:srgbClr val="F2CE9D"/>
              </a:solidFill>
              <a:ln w="6350">
                <a:solidFill>
                  <a:srgbClr val="F2CE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68" name="Group 167"/>
          <p:cNvGrpSpPr/>
          <p:nvPr/>
        </p:nvGrpSpPr>
        <p:grpSpPr>
          <a:xfrm>
            <a:off x="199729" y="4419412"/>
            <a:ext cx="882742" cy="360467"/>
            <a:chOff x="2149453" y="2780491"/>
            <a:chExt cx="882742" cy="360467"/>
          </a:xfrm>
        </p:grpSpPr>
        <p:sp>
          <p:nvSpPr>
            <p:cNvPr id="169" name="Diamond 16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70" name="Group 169"/>
            <p:cNvGrpSpPr/>
            <p:nvPr/>
          </p:nvGrpSpPr>
          <p:grpSpPr>
            <a:xfrm>
              <a:off x="2149453" y="2780531"/>
              <a:ext cx="882741" cy="360427"/>
              <a:chOff x="1207810" y="1844437"/>
              <a:chExt cx="922615" cy="360427"/>
            </a:xfrm>
          </p:grpSpPr>
          <p:sp>
            <p:nvSpPr>
              <p:cNvPr id="176" name="Rectangle 175"/>
              <p:cNvSpPr/>
              <p:nvPr/>
            </p:nvSpPr>
            <p:spPr>
              <a:xfrm>
                <a:off x="1437669" y="1844824"/>
                <a:ext cx="692756" cy="360040"/>
              </a:xfrm>
              <a:prstGeom prst="rect">
                <a:avLst/>
              </a:prstGeom>
              <a:solidFill>
                <a:schemeClr val="bg1"/>
              </a:solidFill>
              <a:ln w="6350">
                <a:solidFill>
                  <a:srgbClr val="01BAE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Flushwater</a:t>
                </a:r>
                <a:endParaRPr lang="en-GB" sz="800" dirty="0">
                  <a:solidFill>
                    <a:schemeClr val="tx1"/>
                  </a:solidFill>
                </a:endParaRPr>
              </a:p>
            </p:txBody>
          </p:sp>
          <p:sp>
            <p:nvSpPr>
              <p:cNvPr id="177" name="Chord 176"/>
              <p:cNvSpPr/>
              <p:nvPr/>
            </p:nvSpPr>
            <p:spPr>
              <a:xfrm>
                <a:off x="1207810" y="1844437"/>
                <a:ext cx="432049" cy="360000"/>
              </a:xfrm>
              <a:prstGeom prst="chord">
                <a:avLst>
                  <a:gd name="adj1" fmla="val 5243982"/>
                  <a:gd name="adj2" fmla="val 16387372"/>
                </a:avLst>
              </a:prstGeom>
              <a:solidFill>
                <a:srgbClr val="01BAE5"/>
              </a:solidFill>
              <a:ln w="6350">
                <a:solidFill>
                  <a:srgbClr val="01BA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78" name="Group 177"/>
          <p:cNvGrpSpPr/>
          <p:nvPr/>
        </p:nvGrpSpPr>
        <p:grpSpPr>
          <a:xfrm>
            <a:off x="199729" y="5790366"/>
            <a:ext cx="882742" cy="360467"/>
            <a:chOff x="2149453" y="2780491"/>
            <a:chExt cx="882742" cy="360467"/>
          </a:xfrm>
        </p:grpSpPr>
        <p:sp>
          <p:nvSpPr>
            <p:cNvPr id="179" name="Diamond 17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80" name="Group 179"/>
            <p:cNvGrpSpPr/>
            <p:nvPr/>
          </p:nvGrpSpPr>
          <p:grpSpPr>
            <a:xfrm>
              <a:off x="2149453" y="2780531"/>
              <a:ext cx="882741" cy="360427"/>
              <a:chOff x="1207810" y="1844437"/>
              <a:chExt cx="922615" cy="360427"/>
            </a:xfrm>
          </p:grpSpPr>
          <p:sp>
            <p:nvSpPr>
              <p:cNvPr id="181" name="Rectangle 180"/>
              <p:cNvSpPr/>
              <p:nvPr/>
            </p:nvSpPr>
            <p:spPr>
              <a:xfrm>
                <a:off x="1437669" y="1844824"/>
                <a:ext cx="692756" cy="360040"/>
              </a:xfrm>
              <a:prstGeom prst="rect">
                <a:avLst/>
              </a:prstGeom>
              <a:solidFill>
                <a:schemeClr val="bg1"/>
              </a:solidFill>
              <a:ln w="6350">
                <a:solidFill>
                  <a:srgbClr val="F5B8F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Dry Cleansing Materials</a:t>
                </a:r>
                <a:endParaRPr lang="en-GB" sz="800" dirty="0">
                  <a:solidFill>
                    <a:schemeClr val="tx1"/>
                  </a:solidFill>
                </a:endParaRPr>
              </a:p>
            </p:txBody>
          </p:sp>
          <p:sp>
            <p:nvSpPr>
              <p:cNvPr id="182" name="Chord 181"/>
              <p:cNvSpPr/>
              <p:nvPr/>
            </p:nvSpPr>
            <p:spPr>
              <a:xfrm>
                <a:off x="1207810" y="1844437"/>
                <a:ext cx="432049" cy="360000"/>
              </a:xfrm>
              <a:prstGeom prst="chord">
                <a:avLst>
                  <a:gd name="adj1" fmla="val 5243982"/>
                  <a:gd name="adj2" fmla="val 16387372"/>
                </a:avLst>
              </a:prstGeom>
              <a:solidFill>
                <a:srgbClr val="F5B8FA"/>
              </a:solidFill>
              <a:ln w="6350">
                <a:solidFill>
                  <a:srgbClr val="F5B8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98" name="Group 197"/>
          <p:cNvGrpSpPr/>
          <p:nvPr/>
        </p:nvGrpSpPr>
        <p:grpSpPr>
          <a:xfrm>
            <a:off x="199729" y="3746074"/>
            <a:ext cx="882742" cy="360467"/>
            <a:chOff x="2149453" y="2780491"/>
            <a:chExt cx="882742" cy="360467"/>
          </a:xfrm>
        </p:grpSpPr>
        <p:sp>
          <p:nvSpPr>
            <p:cNvPr id="199" name="Diamond 19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00" name="Group 199"/>
            <p:cNvGrpSpPr/>
            <p:nvPr/>
          </p:nvGrpSpPr>
          <p:grpSpPr>
            <a:xfrm>
              <a:off x="2149453" y="2780531"/>
              <a:ext cx="882741" cy="360427"/>
              <a:chOff x="1207810" y="1844437"/>
              <a:chExt cx="922615" cy="360427"/>
            </a:xfrm>
          </p:grpSpPr>
          <p:sp>
            <p:nvSpPr>
              <p:cNvPr id="201" name="Rectangle 200"/>
              <p:cNvSpPr/>
              <p:nvPr/>
            </p:nvSpPr>
            <p:spPr>
              <a:xfrm>
                <a:off x="1437669" y="1844824"/>
                <a:ext cx="692756" cy="360040"/>
              </a:xfrm>
              <a:prstGeom prst="rect">
                <a:avLst/>
              </a:prstGeom>
              <a:solidFill>
                <a:schemeClr val="bg1"/>
              </a:solidFill>
              <a:ln w="6350">
                <a:solidFill>
                  <a:srgbClr val="FFF24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Urine</a:t>
                </a:r>
                <a:endParaRPr lang="en-GB" sz="800" dirty="0">
                  <a:solidFill>
                    <a:schemeClr val="tx1"/>
                  </a:solidFill>
                </a:endParaRPr>
              </a:p>
            </p:txBody>
          </p:sp>
          <p:sp>
            <p:nvSpPr>
              <p:cNvPr id="202" name="Chord 201"/>
              <p:cNvSpPr/>
              <p:nvPr/>
            </p:nvSpPr>
            <p:spPr>
              <a:xfrm>
                <a:off x="1207810" y="1844437"/>
                <a:ext cx="432049" cy="360000"/>
              </a:xfrm>
              <a:prstGeom prst="chord">
                <a:avLst>
                  <a:gd name="adj1" fmla="val 5243982"/>
                  <a:gd name="adj2" fmla="val 16387372"/>
                </a:avLst>
              </a:prstGeom>
              <a:solidFill>
                <a:srgbClr val="FFF24D"/>
              </a:solidFill>
              <a:ln w="6350">
                <a:solidFill>
                  <a:srgbClr val="FFF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208" name="Group 207"/>
          <p:cNvGrpSpPr/>
          <p:nvPr/>
        </p:nvGrpSpPr>
        <p:grpSpPr>
          <a:xfrm>
            <a:off x="7782923" y="5105088"/>
            <a:ext cx="882742" cy="360467"/>
            <a:chOff x="2149453" y="2780491"/>
            <a:chExt cx="882742" cy="360467"/>
          </a:xfrm>
        </p:grpSpPr>
        <p:sp>
          <p:nvSpPr>
            <p:cNvPr id="209" name="Diamond 20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10" name="Group 209"/>
            <p:cNvGrpSpPr/>
            <p:nvPr/>
          </p:nvGrpSpPr>
          <p:grpSpPr>
            <a:xfrm>
              <a:off x="2149453" y="2780531"/>
              <a:ext cx="882741" cy="360427"/>
              <a:chOff x="1207810" y="1844437"/>
              <a:chExt cx="922615" cy="360427"/>
            </a:xfrm>
          </p:grpSpPr>
          <p:sp>
            <p:nvSpPr>
              <p:cNvPr id="211" name="Rectangle 210"/>
              <p:cNvSpPr/>
              <p:nvPr/>
            </p:nvSpPr>
            <p:spPr>
              <a:xfrm>
                <a:off x="1437669" y="1844824"/>
                <a:ext cx="692756" cy="360040"/>
              </a:xfrm>
              <a:prstGeom prst="rect">
                <a:avLst/>
              </a:prstGeom>
              <a:solidFill>
                <a:schemeClr val="bg1"/>
              </a:solidFill>
              <a:ln w="6350">
                <a:solidFill>
                  <a:srgbClr val="80664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Sludge</a:t>
                </a:r>
                <a:endParaRPr lang="en-GB" sz="800" dirty="0">
                  <a:solidFill>
                    <a:schemeClr val="tx1"/>
                  </a:solidFill>
                </a:endParaRPr>
              </a:p>
            </p:txBody>
          </p:sp>
          <p:sp>
            <p:nvSpPr>
              <p:cNvPr id="212" name="Chord 211"/>
              <p:cNvSpPr/>
              <p:nvPr/>
            </p:nvSpPr>
            <p:spPr>
              <a:xfrm>
                <a:off x="1207810" y="1844437"/>
                <a:ext cx="432049" cy="360000"/>
              </a:xfrm>
              <a:prstGeom prst="chord">
                <a:avLst>
                  <a:gd name="adj1" fmla="val 5243982"/>
                  <a:gd name="adj2" fmla="val 16387372"/>
                </a:avLst>
              </a:prstGeom>
              <a:solidFill>
                <a:srgbClr val="806640"/>
              </a:solidFill>
              <a:ln w="6350">
                <a:solidFill>
                  <a:srgbClr val="806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cxnSp>
        <p:nvCxnSpPr>
          <p:cNvPr id="228" name="Elbow Connector 227"/>
          <p:cNvCxnSpPr>
            <a:stCxn id="219" idx="3"/>
            <a:endCxn id="620" idx="1"/>
          </p:cNvCxnSpPr>
          <p:nvPr/>
        </p:nvCxnSpPr>
        <p:spPr>
          <a:xfrm>
            <a:off x="1082471" y="3229503"/>
            <a:ext cx="150496" cy="333620"/>
          </a:xfrm>
          <a:prstGeom prst="bentConnector3">
            <a:avLst>
              <a:gd name="adj1" fmla="val 2468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37" name="Elbow Connector 236"/>
          <p:cNvCxnSpPr>
            <a:stCxn id="179" idx="3"/>
            <a:endCxn id="617" idx="1"/>
          </p:cNvCxnSpPr>
          <p:nvPr/>
        </p:nvCxnSpPr>
        <p:spPr>
          <a:xfrm flipV="1">
            <a:off x="1082471" y="3563123"/>
            <a:ext cx="152233" cy="2407263"/>
          </a:xfrm>
          <a:prstGeom prst="bentConnector3">
            <a:avLst>
              <a:gd name="adj1" fmla="val 24973"/>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61" name="Elbow Connector 260"/>
          <p:cNvCxnSpPr>
            <a:stCxn id="204" idx="3"/>
            <a:endCxn id="491" idx="1"/>
          </p:cNvCxnSpPr>
          <p:nvPr/>
        </p:nvCxnSpPr>
        <p:spPr>
          <a:xfrm flipV="1">
            <a:off x="5204416" y="4613010"/>
            <a:ext cx="146079" cy="3695"/>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50" name="Group 149"/>
          <p:cNvGrpSpPr/>
          <p:nvPr/>
        </p:nvGrpSpPr>
        <p:grpSpPr>
          <a:xfrm>
            <a:off x="6560840" y="2564904"/>
            <a:ext cx="898003" cy="1742343"/>
            <a:chOff x="6560840" y="2564904"/>
            <a:chExt cx="898003" cy="1742343"/>
          </a:xfrm>
        </p:grpSpPr>
        <p:sp>
          <p:nvSpPr>
            <p:cNvPr id="633" name="Rectangle 632"/>
            <p:cNvSpPr/>
            <p:nvPr/>
          </p:nvSpPr>
          <p:spPr>
            <a:xfrm>
              <a:off x="6564585" y="3442857"/>
              <a:ext cx="892522" cy="269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483" name="Group 482"/>
            <p:cNvGrpSpPr/>
            <p:nvPr/>
          </p:nvGrpSpPr>
          <p:grpSpPr>
            <a:xfrm>
              <a:off x="6560840" y="2564904"/>
              <a:ext cx="898003" cy="1742343"/>
              <a:chOff x="6560840" y="1988840"/>
              <a:chExt cx="898003" cy="1742343"/>
            </a:xfrm>
          </p:grpSpPr>
          <p:sp>
            <p:nvSpPr>
              <p:cNvPr id="470" name="Rectangle 469"/>
              <p:cNvSpPr/>
              <p:nvPr/>
            </p:nvSpPr>
            <p:spPr>
              <a:xfrm>
                <a:off x="6890866" y="3601431"/>
                <a:ext cx="109076" cy="1283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79" name="Rectangle 478"/>
              <p:cNvSpPr/>
              <p:nvPr/>
            </p:nvSpPr>
            <p:spPr>
              <a:xfrm>
                <a:off x="7027478" y="3602882"/>
                <a:ext cx="109076" cy="1283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396" name="Group 395"/>
              <p:cNvGrpSpPr/>
              <p:nvPr/>
            </p:nvGrpSpPr>
            <p:grpSpPr>
              <a:xfrm>
                <a:off x="6560840" y="1988840"/>
                <a:ext cx="898003" cy="1736991"/>
                <a:chOff x="4160912" y="1412429"/>
                <a:chExt cx="898003" cy="360040"/>
              </a:xfrm>
            </p:grpSpPr>
            <p:sp>
              <p:nvSpPr>
                <p:cNvPr id="397" name="Rectangle 396"/>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98" name="Group 397"/>
                <p:cNvGrpSpPr/>
                <p:nvPr/>
              </p:nvGrpSpPr>
              <p:grpSpPr>
                <a:xfrm>
                  <a:off x="4162648" y="1412429"/>
                  <a:ext cx="896267" cy="360040"/>
                  <a:chOff x="1234157" y="1484784"/>
                  <a:chExt cx="896267" cy="360040"/>
                </a:xfrm>
              </p:grpSpPr>
              <p:sp>
                <p:nvSpPr>
                  <p:cNvPr id="399" name="Rectangle 398"/>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46800" rIns="0" bIns="46800" rtlCol="0" anchor="t" anchorCtr="0"/>
                  <a:lstStyle/>
                  <a:p>
                    <a:r>
                      <a:rPr lang="de-CH" sz="800" dirty="0" smtClean="0"/>
                      <a:t>T.1</a:t>
                    </a:r>
                  </a:p>
                  <a:p>
                    <a:r>
                      <a:rPr lang="de-CH" sz="800" dirty="0" smtClean="0"/>
                      <a:t>T.2</a:t>
                    </a:r>
                  </a:p>
                  <a:p>
                    <a:r>
                      <a:rPr lang="de-CH" sz="800" dirty="0" smtClean="0"/>
                      <a:t>T.3</a:t>
                    </a:r>
                  </a:p>
                  <a:p>
                    <a:r>
                      <a:rPr lang="de-CH" sz="800" dirty="0" smtClean="0"/>
                      <a:t>T.4</a:t>
                    </a:r>
                  </a:p>
                  <a:p>
                    <a:endParaRPr lang="de-CH" sz="800" dirty="0"/>
                  </a:p>
                  <a:p>
                    <a:r>
                      <a:rPr lang="de-CH" sz="800" dirty="0" smtClean="0"/>
                      <a:t>T.5</a:t>
                    </a:r>
                  </a:p>
                  <a:p>
                    <a:r>
                      <a:rPr lang="de-CH" sz="800" dirty="0" smtClean="0"/>
                      <a:t>T.6</a:t>
                    </a:r>
                  </a:p>
                  <a:p>
                    <a:r>
                      <a:rPr lang="de-CH" sz="800" dirty="0" smtClean="0"/>
                      <a:t>T.7</a:t>
                    </a:r>
                  </a:p>
                  <a:p>
                    <a:r>
                      <a:rPr lang="de-CH" sz="800" dirty="0" smtClean="0"/>
                      <a:t>T.8</a:t>
                    </a:r>
                  </a:p>
                  <a:p>
                    <a:r>
                      <a:rPr lang="de-CH" sz="800" dirty="0" smtClean="0"/>
                      <a:t>T.9</a:t>
                    </a:r>
                  </a:p>
                  <a:p>
                    <a:r>
                      <a:rPr lang="de-CH" sz="800" dirty="0" smtClean="0"/>
                      <a:t>T.10</a:t>
                    </a:r>
                  </a:p>
                  <a:p>
                    <a:r>
                      <a:rPr lang="de-CH" sz="800" dirty="0" smtClean="0"/>
                      <a:t>T.11</a:t>
                    </a:r>
                  </a:p>
                  <a:p>
                    <a:r>
                      <a:rPr lang="de-CH" sz="800" dirty="0" smtClean="0"/>
                      <a:t>T.12</a:t>
                    </a:r>
                    <a:endParaRPr lang="en-GB" sz="800" dirty="0"/>
                  </a:p>
                </p:txBody>
              </p:sp>
              <p:sp>
                <p:nvSpPr>
                  <p:cNvPr id="400" name="Rectangle 399"/>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7200" rtlCol="0" anchor="t" anchorCtr="0"/>
                  <a:lstStyle/>
                  <a:p>
                    <a:r>
                      <a:rPr lang="en-GB" sz="800" dirty="0" smtClean="0">
                        <a:solidFill>
                          <a:schemeClr val="tx1"/>
                        </a:solidFill>
                      </a:rPr>
                      <a:t>Settler</a:t>
                    </a:r>
                  </a:p>
                  <a:p>
                    <a:r>
                      <a:rPr lang="en-GB" sz="800" dirty="0" err="1" smtClean="0">
                        <a:solidFill>
                          <a:schemeClr val="tx1"/>
                        </a:solidFill>
                      </a:rPr>
                      <a:t>Imhoff</a:t>
                    </a:r>
                    <a:r>
                      <a:rPr lang="en-GB" sz="800" dirty="0" smtClean="0">
                        <a:solidFill>
                          <a:schemeClr val="tx1"/>
                        </a:solidFill>
                      </a:rPr>
                      <a:t> Tank</a:t>
                    </a:r>
                  </a:p>
                  <a:p>
                    <a:r>
                      <a:rPr lang="en-GB" sz="800" dirty="0" smtClean="0">
                        <a:solidFill>
                          <a:schemeClr val="tx1"/>
                        </a:solidFill>
                      </a:rPr>
                      <a:t>ABR</a:t>
                    </a:r>
                  </a:p>
                  <a:p>
                    <a:r>
                      <a:rPr lang="en-GB" sz="800" dirty="0" smtClean="0">
                        <a:solidFill>
                          <a:schemeClr val="tx1"/>
                        </a:solidFill>
                      </a:rPr>
                      <a:t>Anaerobic Filter</a:t>
                    </a:r>
                  </a:p>
                  <a:p>
                    <a:r>
                      <a:rPr lang="en-GB" sz="800" dirty="0" smtClean="0">
                        <a:solidFill>
                          <a:schemeClr val="tx1"/>
                        </a:solidFill>
                      </a:rPr>
                      <a:t>WSP</a:t>
                    </a:r>
                  </a:p>
                  <a:p>
                    <a:r>
                      <a:rPr lang="en-GB" sz="800" dirty="0" smtClean="0">
                        <a:solidFill>
                          <a:schemeClr val="tx1"/>
                        </a:solidFill>
                      </a:rPr>
                      <a:t>Aerated Pond</a:t>
                    </a:r>
                  </a:p>
                  <a:p>
                    <a:r>
                      <a:rPr lang="en-GB" sz="800" dirty="0" smtClean="0">
                        <a:solidFill>
                          <a:schemeClr val="tx1"/>
                        </a:solidFill>
                      </a:rPr>
                      <a:t>FWS CW</a:t>
                    </a:r>
                  </a:p>
                  <a:p>
                    <a:r>
                      <a:rPr lang="en-GB" sz="800" dirty="0" smtClean="0">
                        <a:solidFill>
                          <a:schemeClr val="tx1"/>
                        </a:solidFill>
                      </a:rPr>
                      <a:t>HSF CW</a:t>
                    </a:r>
                  </a:p>
                  <a:p>
                    <a:r>
                      <a:rPr lang="en-GB" sz="800" dirty="0" smtClean="0">
                        <a:solidFill>
                          <a:schemeClr val="tx1"/>
                        </a:solidFill>
                      </a:rPr>
                      <a:t>VF CW</a:t>
                    </a:r>
                  </a:p>
                  <a:p>
                    <a:r>
                      <a:rPr lang="en-GB" sz="800" dirty="0" smtClean="0">
                        <a:solidFill>
                          <a:schemeClr val="tx1"/>
                        </a:solidFill>
                      </a:rPr>
                      <a:t>Trickling Filter</a:t>
                    </a:r>
                  </a:p>
                  <a:p>
                    <a:r>
                      <a:rPr lang="en-GB" sz="800" dirty="0" smtClean="0">
                        <a:solidFill>
                          <a:schemeClr val="tx1"/>
                        </a:solidFill>
                      </a:rPr>
                      <a:t>UASB</a:t>
                    </a:r>
                  </a:p>
                  <a:p>
                    <a:r>
                      <a:rPr lang="en-GB" sz="800" dirty="0" smtClean="0">
                        <a:solidFill>
                          <a:schemeClr val="tx1"/>
                        </a:solidFill>
                      </a:rPr>
                      <a:t>Activated Sludge</a:t>
                    </a:r>
                    <a:endParaRPr lang="en-GB" sz="800" dirty="0">
                      <a:solidFill>
                        <a:schemeClr val="tx1"/>
                      </a:solidFill>
                    </a:endParaRPr>
                  </a:p>
                </p:txBody>
              </p:sp>
            </p:grpSp>
          </p:grpSp>
        </p:grpSp>
      </p:grpSp>
      <p:grpSp>
        <p:nvGrpSpPr>
          <p:cNvPr id="420" name="Group 419"/>
          <p:cNvGrpSpPr/>
          <p:nvPr/>
        </p:nvGrpSpPr>
        <p:grpSpPr>
          <a:xfrm>
            <a:off x="8807426" y="3190741"/>
            <a:ext cx="896267" cy="764818"/>
            <a:chOff x="6277169" y="944724"/>
            <a:chExt cx="896267" cy="360040"/>
          </a:xfrm>
        </p:grpSpPr>
        <p:sp>
          <p:nvSpPr>
            <p:cNvPr id="421" name="Rectangle 420"/>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22" name="Group 421"/>
            <p:cNvGrpSpPr/>
            <p:nvPr/>
          </p:nvGrpSpPr>
          <p:grpSpPr>
            <a:xfrm>
              <a:off x="6277169" y="944724"/>
              <a:ext cx="896267" cy="360040"/>
              <a:chOff x="1234157" y="1484784"/>
              <a:chExt cx="896267" cy="360040"/>
            </a:xfrm>
          </p:grpSpPr>
          <p:sp>
            <p:nvSpPr>
              <p:cNvPr id="423" name="Rectangle 422"/>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46800" rIns="0" bIns="46800" rtlCol="0" anchor="t" anchorCtr="0"/>
              <a:lstStyle/>
              <a:p>
                <a:r>
                  <a:rPr lang="de-CH" sz="800" dirty="0"/>
                  <a:t>D.6</a:t>
                </a:r>
              </a:p>
              <a:p>
                <a:r>
                  <a:rPr lang="de-CH" sz="800" dirty="0"/>
                  <a:t>D.9</a:t>
                </a:r>
              </a:p>
              <a:p>
                <a:r>
                  <a:rPr lang="en-GB" sz="800" dirty="0"/>
                  <a:t>D.10</a:t>
                </a:r>
              </a:p>
              <a:p>
                <a:r>
                  <a:rPr lang="en-GB" sz="800" dirty="0"/>
                  <a:t>D.11</a:t>
                </a:r>
              </a:p>
            </p:txBody>
          </p:sp>
          <p:sp>
            <p:nvSpPr>
              <p:cNvPr id="424" name="Rectangle 423"/>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lang="en-GB" sz="800" dirty="0">
                    <a:solidFill>
                      <a:schemeClr val="tx1"/>
                    </a:solidFill>
                  </a:rPr>
                  <a:t>Irrigation</a:t>
                </a:r>
              </a:p>
              <a:p>
                <a:r>
                  <a:rPr lang="en-GB" sz="800" dirty="0">
                    <a:solidFill>
                      <a:schemeClr val="tx1"/>
                    </a:solidFill>
                  </a:rPr>
                  <a:t>Fish Pond</a:t>
                </a:r>
              </a:p>
              <a:p>
                <a:r>
                  <a:rPr lang="en-GB" sz="800" dirty="0">
                    <a:solidFill>
                      <a:schemeClr val="tx1"/>
                    </a:solidFill>
                  </a:rPr>
                  <a:t>Plant Pond</a:t>
                </a:r>
              </a:p>
              <a:p>
                <a:r>
                  <a:rPr lang="en-GB" sz="800" dirty="0">
                    <a:solidFill>
                      <a:schemeClr val="tx1"/>
                    </a:solidFill>
                  </a:rPr>
                  <a:t>Disposal / Recharge</a:t>
                </a:r>
              </a:p>
            </p:txBody>
          </p:sp>
        </p:grpSp>
      </p:grpSp>
      <p:grpSp>
        <p:nvGrpSpPr>
          <p:cNvPr id="425" name="Group 424"/>
          <p:cNvGrpSpPr/>
          <p:nvPr/>
        </p:nvGrpSpPr>
        <p:grpSpPr>
          <a:xfrm>
            <a:off x="8807426" y="4973322"/>
            <a:ext cx="896267" cy="612420"/>
            <a:chOff x="6277169" y="944724"/>
            <a:chExt cx="896267" cy="360041"/>
          </a:xfrm>
        </p:grpSpPr>
        <p:sp>
          <p:nvSpPr>
            <p:cNvPr id="426" name="Rectangle 425"/>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27" name="Group 426"/>
            <p:cNvGrpSpPr/>
            <p:nvPr/>
          </p:nvGrpSpPr>
          <p:grpSpPr>
            <a:xfrm>
              <a:off x="6277169" y="944724"/>
              <a:ext cx="896267" cy="360041"/>
              <a:chOff x="1234157" y="1484784"/>
              <a:chExt cx="896267" cy="360041"/>
            </a:xfrm>
          </p:grpSpPr>
          <p:sp>
            <p:nvSpPr>
              <p:cNvPr id="428" name="Rectangle 427"/>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46800" rIns="0" bIns="46800" rtlCol="0" anchor="t" anchorCtr="0"/>
              <a:lstStyle/>
              <a:p>
                <a:r>
                  <a:rPr lang="de-CH" sz="800" dirty="0"/>
                  <a:t>D.5</a:t>
                </a:r>
              </a:p>
              <a:p>
                <a:r>
                  <a:rPr lang="de-CH" sz="800" dirty="0"/>
                  <a:t>D.12</a:t>
                </a:r>
              </a:p>
            </p:txBody>
          </p:sp>
          <p:sp>
            <p:nvSpPr>
              <p:cNvPr id="429" name="Rectangle 428"/>
              <p:cNvSpPr/>
              <p:nvPr/>
            </p:nvSpPr>
            <p:spPr>
              <a:xfrm>
                <a:off x="1481829" y="1484785"/>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lang="en-GB" sz="800" dirty="0">
                    <a:solidFill>
                      <a:schemeClr val="tx1"/>
                    </a:solidFill>
                  </a:rPr>
                  <a:t>Application</a:t>
                </a:r>
              </a:p>
              <a:p>
                <a:r>
                  <a:rPr lang="en-GB" sz="800" dirty="0">
                    <a:solidFill>
                      <a:schemeClr val="tx1"/>
                    </a:solidFill>
                  </a:rPr>
                  <a:t>Surface Disposal </a:t>
                </a:r>
                <a:r>
                  <a:rPr lang="en-GB" sz="800" dirty="0" smtClean="0">
                    <a:solidFill>
                      <a:schemeClr val="tx1"/>
                    </a:solidFill>
                  </a:rPr>
                  <a:t>and Storage</a:t>
                </a:r>
                <a:endParaRPr lang="en-GB" sz="800" dirty="0">
                  <a:solidFill>
                    <a:schemeClr val="tx1"/>
                  </a:solidFill>
                </a:endParaRPr>
              </a:p>
            </p:txBody>
          </p:sp>
        </p:grpSp>
      </p:grpSp>
      <p:cxnSp>
        <p:nvCxnSpPr>
          <p:cNvPr id="460" name="Elbow Connector 459"/>
          <p:cNvCxnSpPr>
            <a:stCxn id="214" idx="3"/>
            <a:endCxn id="423" idx="1"/>
          </p:cNvCxnSpPr>
          <p:nvPr/>
        </p:nvCxnSpPr>
        <p:spPr>
          <a:xfrm flipV="1">
            <a:off x="8665666" y="3573150"/>
            <a:ext cx="141760" cy="1659"/>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63" name="Elbow Connector 462"/>
          <p:cNvCxnSpPr>
            <a:stCxn id="176" idx="3"/>
            <a:endCxn id="617" idx="1"/>
          </p:cNvCxnSpPr>
          <p:nvPr/>
        </p:nvCxnSpPr>
        <p:spPr>
          <a:xfrm flipV="1">
            <a:off x="1082470" y="3563123"/>
            <a:ext cx="152234" cy="1036736"/>
          </a:xfrm>
          <a:prstGeom prst="bentConnector3">
            <a:avLst>
              <a:gd name="adj1" fmla="val 21636"/>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68" name="Elbow Connector 467"/>
          <p:cNvCxnSpPr>
            <a:stCxn id="472" idx="0"/>
            <a:endCxn id="470" idx="2"/>
          </p:cNvCxnSpPr>
          <p:nvPr/>
        </p:nvCxnSpPr>
        <p:spPr>
          <a:xfrm rot="5400000" flipH="1" flipV="1">
            <a:off x="6850861" y="4399069"/>
            <a:ext cx="187816" cy="127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77" name="Elbow Connector 476"/>
          <p:cNvCxnSpPr>
            <a:stCxn id="479" idx="2"/>
            <a:endCxn id="478" idx="0"/>
          </p:cNvCxnSpPr>
          <p:nvPr/>
        </p:nvCxnSpPr>
        <p:spPr>
          <a:xfrm rot="16200000" flipH="1">
            <a:off x="6989268" y="4399995"/>
            <a:ext cx="187262" cy="1766"/>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473" name="Group 472"/>
          <p:cNvGrpSpPr/>
          <p:nvPr/>
        </p:nvGrpSpPr>
        <p:grpSpPr>
          <a:xfrm>
            <a:off x="3296816" y="3258647"/>
            <a:ext cx="896268" cy="602401"/>
            <a:chOff x="3296816" y="2475908"/>
            <a:chExt cx="896268" cy="796161"/>
          </a:xfrm>
        </p:grpSpPr>
        <p:sp>
          <p:nvSpPr>
            <p:cNvPr id="474" name="Rectangle 473"/>
            <p:cNvSpPr/>
            <p:nvPr/>
          </p:nvSpPr>
          <p:spPr>
            <a:xfrm>
              <a:off x="3311085" y="2924884"/>
              <a:ext cx="881999" cy="332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75" name="Rectangle 474"/>
            <p:cNvSpPr/>
            <p:nvPr/>
          </p:nvSpPr>
          <p:spPr>
            <a:xfrm>
              <a:off x="3298553" y="2544106"/>
              <a:ext cx="881999" cy="206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476" name="Group 475"/>
            <p:cNvGrpSpPr/>
            <p:nvPr/>
          </p:nvGrpSpPr>
          <p:grpSpPr>
            <a:xfrm>
              <a:off x="3296816" y="2475908"/>
              <a:ext cx="896267" cy="796161"/>
              <a:chOff x="1856656" y="1433484"/>
              <a:chExt cx="896267" cy="360040"/>
            </a:xfrm>
          </p:grpSpPr>
          <p:sp>
            <p:nvSpPr>
              <p:cNvPr id="480" name="Rectangle 479"/>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81" name="Group 480"/>
              <p:cNvGrpSpPr/>
              <p:nvPr/>
            </p:nvGrpSpPr>
            <p:grpSpPr>
              <a:xfrm>
                <a:off x="1856656" y="1433484"/>
                <a:ext cx="896267" cy="360040"/>
                <a:chOff x="1234157" y="1484784"/>
                <a:chExt cx="896267" cy="360040"/>
              </a:xfrm>
            </p:grpSpPr>
            <p:sp>
              <p:nvSpPr>
                <p:cNvPr id="482" name="Rectangle 481"/>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lang="en-GB" sz="800" dirty="0" smtClean="0">
                      <a:solidFill>
                        <a:schemeClr val="tx1"/>
                      </a:solidFill>
                    </a:rPr>
                    <a:t>Septic Tank</a:t>
                  </a:r>
                </a:p>
                <a:p>
                  <a:r>
                    <a:rPr lang="en-GB" sz="800" dirty="0" smtClean="0">
                      <a:solidFill>
                        <a:schemeClr val="tx1"/>
                      </a:solidFill>
                    </a:rPr>
                    <a:t>ABR</a:t>
                  </a:r>
                </a:p>
                <a:p>
                  <a:r>
                    <a:rPr lang="en-GB" sz="800" dirty="0" smtClean="0">
                      <a:solidFill>
                        <a:schemeClr val="tx1"/>
                      </a:solidFill>
                    </a:rPr>
                    <a:t>Anaerobic Filter</a:t>
                  </a:r>
                  <a:endParaRPr lang="en-GB" sz="800" dirty="0">
                    <a:solidFill>
                      <a:schemeClr val="tx1"/>
                    </a:solidFill>
                  </a:endParaRPr>
                </a:p>
              </p:txBody>
            </p:sp>
            <p:sp>
              <p:nvSpPr>
                <p:cNvPr id="485" name="Rectangle 484"/>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46800" rIns="0" bIns="0" rtlCol="0" anchor="t" anchorCtr="0"/>
                <a:lstStyle/>
                <a:p>
                  <a:r>
                    <a:rPr lang="de-CH" sz="800" dirty="0" smtClean="0"/>
                    <a:t>S.9</a:t>
                  </a:r>
                </a:p>
                <a:p>
                  <a:r>
                    <a:rPr lang="de-CH" sz="800" dirty="0" smtClean="0"/>
                    <a:t>S.10</a:t>
                  </a:r>
                </a:p>
                <a:p>
                  <a:r>
                    <a:rPr lang="de-CH" sz="800" dirty="0" smtClean="0"/>
                    <a:t>S.11</a:t>
                  </a:r>
                  <a:endParaRPr lang="en-GB" sz="800" dirty="0"/>
                </a:p>
              </p:txBody>
            </p:sp>
          </p:grpSp>
        </p:grpSp>
      </p:grpSp>
      <p:grpSp>
        <p:nvGrpSpPr>
          <p:cNvPr id="3" name="Group 2"/>
          <p:cNvGrpSpPr/>
          <p:nvPr/>
        </p:nvGrpSpPr>
        <p:grpSpPr>
          <a:xfrm>
            <a:off x="5350495" y="4208388"/>
            <a:ext cx="899938" cy="813177"/>
            <a:chOff x="5362849" y="4208388"/>
            <a:chExt cx="899938" cy="813177"/>
          </a:xfrm>
        </p:grpSpPr>
        <p:sp>
          <p:nvSpPr>
            <p:cNvPr id="630" name="Rectangle 629"/>
            <p:cNvSpPr/>
            <p:nvPr/>
          </p:nvSpPr>
          <p:spPr>
            <a:xfrm>
              <a:off x="5370265" y="4738518"/>
              <a:ext cx="892522" cy="269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4" name="Rectangle 23"/>
            <p:cNvSpPr/>
            <p:nvPr/>
          </p:nvSpPr>
          <p:spPr>
            <a:xfrm>
              <a:off x="5368925" y="4614279"/>
              <a:ext cx="886619" cy="407286"/>
            </a:xfrm>
            <a:prstGeom prst="rect">
              <a:avLst/>
            </a:prstGeom>
            <a:solidFill>
              <a:srgbClr val="FC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87" name="Rectangle 486"/>
            <p:cNvSpPr/>
            <p:nvPr/>
          </p:nvSpPr>
          <p:spPr>
            <a:xfrm>
              <a:off x="5368925" y="4210492"/>
              <a:ext cx="888455" cy="7971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89" name="Rectangle 488"/>
            <p:cNvSpPr/>
            <p:nvPr/>
          </p:nvSpPr>
          <p:spPr>
            <a:xfrm>
              <a:off x="5362850" y="4208388"/>
              <a:ext cx="894530" cy="799290"/>
            </a:xfrm>
            <a:prstGeom prst="rect">
              <a:avLst/>
            </a:prstGeom>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90" name="Group 489"/>
            <p:cNvGrpSpPr/>
            <p:nvPr/>
          </p:nvGrpSpPr>
          <p:grpSpPr>
            <a:xfrm>
              <a:off x="5362849" y="4210188"/>
              <a:ext cx="896267" cy="802467"/>
              <a:chOff x="1234157" y="1483353"/>
              <a:chExt cx="896267" cy="361471"/>
            </a:xfrm>
          </p:grpSpPr>
          <p:sp>
            <p:nvSpPr>
              <p:cNvPr id="491" name="Rectangle 490"/>
              <p:cNvSpPr/>
              <p:nvPr/>
            </p:nvSpPr>
            <p:spPr>
              <a:xfrm>
                <a:off x="1234157" y="1484784"/>
                <a:ext cx="247673" cy="360040"/>
              </a:xfrm>
              <a:prstGeom prst="rect">
                <a:avLst/>
              </a:prstGeom>
              <a:solidFill>
                <a:srgbClr val="FCD900"/>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46800" tIns="46800" rIns="0" bIns="46800" rtlCol="0" anchor="t" anchorCtr="0"/>
              <a:lstStyle/>
              <a:p>
                <a:r>
                  <a:rPr lang="de-CH" sz="800" dirty="0" smtClean="0">
                    <a:solidFill>
                      <a:schemeClr val="tx1"/>
                    </a:solidFill>
                  </a:rPr>
                  <a:t>C.2</a:t>
                </a:r>
              </a:p>
              <a:p>
                <a:endParaRPr lang="de-CH" sz="800" dirty="0">
                  <a:solidFill>
                    <a:schemeClr val="tx1"/>
                  </a:solidFill>
                </a:endParaRPr>
              </a:p>
              <a:p>
                <a:endParaRPr lang="de-CH" sz="800" dirty="0" smtClean="0">
                  <a:solidFill>
                    <a:schemeClr val="tx1"/>
                  </a:solidFill>
                </a:endParaRPr>
              </a:p>
              <a:p>
                <a:endParaRPr lang="de-CH" sz="350" dirty="0" smtClean="0">
                  <a:solidFill>
                    <a:schemeClr val="tx1"/>
                  </a:solidFill>
                </a:endParaRPr>
              </a:p>
              <a:p>
                <a:r>
                  <a:rPr lang="de-CH" sz="800" dirty="0" smtClean="0">
                    <a:solidFill>
                      <a:schemeClr val="tx1"/>
                    </a:solidFill>
                  </a:rPr>
                  <a:t>C.3</a:t>
                </a:r>
                <a:endParaRPr lang="de-CH" sz="800" dirty="0">
                  <a:solidFill>
                    <a:schemeClr val="tx1"/>
                  </a:solidFill>
                </a:endParaRPr>
              </a:p>
            </p:txBody>
          </p:sp>
          <p:sp>
            <p:nvSpPr>
              <p:cNvPr id="492" name="Rectangle 491"/>
              <p:cNvSpPr/>
              <p:nvPr/>
            </p:nvSpPr>
            <p:spPr>
              <a:xfrm>
                <a:off x="1481829" y="1483353"/>
                <a:ext cx="648595"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18000" rIns="7200" rtlCol="0" anchor="t" anchorCtr="0"/>
              <a:lstStyle/>
              <a:p>
                <a:r>
                  <a:rPr lang="en-GB" sz="700" dirty="0">
                    <a:solidFill>
                      <a:schemeClr val="tx1"/>
                    </a:solidFill>
                  </a:rPr>
                  <a:t>Human-Powered Emptying and Transport</a:t>
                </a:r>
              </a:p>
              <a:p>
                <a:endParaRPr lang="en-GB" sz="700" dirty="0" smtClean="0">
                  <a:solidFill>
                    <a:schemeClr val="tx1"/>
                  </a:solidFill>
                </a:endParaRPr>
              </a:p>
              <a:p>
                <a:r>
                  <a:rPr lang="en-GB" sz="700" dirty="0" smtClean="0">
                    <a:solidFill>
                      <a:schemeClr val="tx1"/>
                    </a:solidFill>
                  </a:rPr>
                  <a:t>Motorized Emptying and Transport</a:t>
                </a:r>
                <a:endParaRPr lang="en-GB" sz="600" dirty="0">
                  <a:solidFill>
                    <a:schemeClr val="tx1"/>
                  </a:solidFill>
                </a:endParaRPr>
              </a:p>
            </p:txBody>
          </p:sp>
        </p:grpSp>
      </p:grpSp>
      <p:cxnSp>
        <p:nvCxnSpPr>
          <p:cNvPr id="493" name="Elbow Connector 492"/>
          <p:cNvCxnSpPr>
            <a:stCxn id="181" idx="3"/>
            <a:endCxn id="497" idx="1"/>
          </p:cNvCxnSpPr>
          <p:nvPr/>
        </p:nvCxnSpPr>
        <p:spPr>
          <a:xfrm flipV="1">
            <a:off x="1082470" y="5970386"/>
            <a:ext cx="7723219" cy="0"/>
          </a:xfrm>
          <a:prstGeom prst="bentConnector3">
            <a:avLst>
              <a:gd name="adj1" fmla="val 50000"/>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494" name="Group 493"/>
          <p:cNvGrpSpPr/>
          <p:nvPr/>
        </p:nvGrpSpPr>
        <p:grpSpPr>
          <a:xfrm>
            <a:off x="8805689" y="5790366"/>
            <a:ext cx="896267" cy="360040"/>
            <a:chOff x="6277169" y="944724"/>
            <a:chExt cx="896267" cy="360040"/>
          </a:xfrm>
        </p:grpSpPr>
        <p:sp>
          <p:nvSpPr>
            <p:cNvPr id="495" name="Rectangle 494"/>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496" name="Group 495"/>
            <p:cNvGrpSpPr/>
            <p:nvPr/>
          </p:nvGrpSpPr>
          <p:grpSpPr>
            <a:xfrm>
              <a:off x="6277169" y="944724"/>
              <a:ext cx="896267" cy="360040"/>
              <a:chOff x="1234157" y="1484784"/>
              <a:chExt cx="896267" cy="360040"/>
            </a:xfrm>
          </p:grpSpPr>
          <p:sp>
            <p:nvSpPr>
              <p:cNvPr id="497" name="Rectangle 496"/>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lgn="ctr"/>
                <a:r>
                  <a:rPr lang="de-CH" sz="800" dirty="0" smtClean="0"/>
                  <a:t>D.12</a:t>
                </a:r>
                <a:endParaRPr lang="en-GB" sz="800" dirty="0"/>
              </a:p>
            </p:txBody>
          </p:sp>
          <p:sp>
            <p:nvSpPr>
              <p:cNvPr id="498" name="Rectangle 497"/>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Surface Disposal and Storage</a:t>
                </a:r>
                <a:endParaRPr lang="en-GB" sz="800" dirty="0">
                  <a:solidFill>
                    <a:schemeClr val="tx1"/>
                  </a:solidFill>
                </a:endParaRPr>
              </a:p>
            </p:txBody>
          </p:sp>
        </p:grpSp>
      </p:grpSp>
      <p:cxnSp>
        <p:nvCxnSpPr>
          <p:cNvPr id="499" name="Elbow Connector 498"/>
          <p:cNvCxnSpPr>
            <a:stCxn id="619" idx="3"/>
            <a:endCxn id="154" idx="1"/>
          </p:cNvCxnSpPr>
          <p:nvPr/>
        </p:nvCxnSpPr>
        <p:spPr>
          <a:xfrm flipV="1">
            <a:off x="2129234" y="3561569"/>
            <a:ext cx="141566" cy="1554"/>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77" name="Elbow Connector 576"/>
          <p:cNvCxnSpPr>
            <a:stCxn id="581" idx="0"/>
          </p:cNvCxnSpPr>
          <p:nvPr/>
        </p:nvCxnSpPr>
        <p:spPr>
          <a:xfrm rot="5400000" flipH="1" flipV="1">
            <a:off x="4026568" y="2644803"/>
            <a:ext cx="1475178" cy="0"/>
          </a:xfrm>
          <a:prstGeom prst="bentConnector3">
            <a:avLst>
              <a:gd name="adj1" fmla="val 50000"/>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580" name="Group 579"/>
          <p:cNvGrpSpPr/>
          <p:nvPr/>
        </p:nvGrpSpPr>
        <p:grpSpPr>
          <a:xfrm>
            <a:off x="4318439" y="3382392"/>
            <a:ext cx="882742" cy="360467"/>
            <a:chOff x="2149453" y="2780491"/>
            <a:chExt cx="882742" cy="360467"/>
          </a:xfrm>
        </p:grpSpPr>
        <p:sp>
          <p:nvSpPr>
            <p:cNvPr id="581" name="Diamond 580"/>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582" name="Group 581"/>
            <p:cNvGrpSpPr/>
            <p:nvPr/>
          </p:nvGrpSpPr>
          <p:grpSpPr>
            <a:xfrm>
              <a:off x="2149453" y="2780531"/>
              <a:ext cx="882741" cy="360427"/>
              <a:chOff x="1207810" y="1844437"/>
              <a:chExt cx="922615" cy="360427"/>
            </a:xfrm>
          </p:grpSpPr>
          <p:sp>
            <p:nvSpPr>
              <p:cNvPr id="583" name="Rectangle 582"/>
              <p:cNvSpPr/>
              <p:nvPr/>
            </p:nvSpPr>
            <p:spPr>
              <a:xfrm>
                <a:off x="1437669" y="1844824"/>
                <a:ext cx="692756" cy="360040"/>
              </a:xfrm>
              <a:prstGeom prst="rect">
                <a:avLst/>
              </a:prstGeom>
              <a:solidFill>
                <a:schemeClr val="bg1"/>
              </a:solidFill>
              <a:ln w="6350">
                <a:solidFill>
                  <a:srgbClr val="52949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Effluent</a:t>
                </a:r>
                <a:endParaRPr lang="en-GB" sz="800" dirty="0">
                  <a:solidFill>
                    <a:schemeClr val="tx1"/>
                  </a:solidFill>
                </a:endParaRPr>
              </a:p>
            </p:txBody>
          </p:sp>
          <p:sp>
            <p:nvSpPr>
              <p:cNvPr id="584" name="Chord 583"/>
              <p:cNvSpPr/>
              <p:nvPr/>
            </p:nvSpPr>
            <p:spPr>
              <a:xfrm>
                <a:off x="1207810" y="1844437"/>
                <a:ext cx="432049" cy="360000"/>
              </a:xfrm>
              <a:prstGeom prst="chord">
                <a:avLst>
                  <a:gd name="adj1" fmla="val 5243982"/>
                  <a:gd name="adj2" fmla="val 16387372"/>
                </a:avLst>
              </a:prstGeom>
              <a:solidFill>
                <a:srgbClr val="529491"/>
              </a:solidFill>
              <a:ln w="6350">
                <a:solidFill>
                  <a:srgbClr val="5294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585" name="Group 584"/>
          <p:cNvGrpSpPr/>
          <p:nvPr/>
        </p:nvGrpSpPr>
        <p:grpSpPr>
          <a:xfrm>
            <a:off x="199728" y="2384071"/>
            <a:ext cx="882742" cy="360467"/>
            <a:chOff x="2149453" y="2780491"/>
            <a:chExt cx="882742" cy="360467"/>
          </a:xfrm>
        </p:grpSpPr>
        <p:sp>
          <p:nvSpPr>
            <p:cNvPr id="586" name="Diamond 585"/>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587" name="Group 586"/>
            <p:cNvGrpSpPr/>
            <p:nvPr/>
          </p:nvGrpSpPr>
          <p:grpSpPr>
            <a:xfrm>
              <a:off x="2149453" y="2780531"/>
              <a:ext cx="882741" cy="360427"/>
              <a:chOff x="1207810" y="1844437"/>
              <a:chExt cx="922615" cy="360427"/>
            </a:xfrm>
          </p:grpSpPr>
          <p:sp>
            <p:nvSpPr>
              <p:cNvPr id="588" name="Rectangle 587"/>
              <p:cNvSpPr/>
              <p:nvPr/>
            </p:nvSpPr>
            <p:spPr>
              <a:xfrm>
                <a:off x="1437669" y="1844824"/>
                <a:ext cx="692756" cy="360040"/>
              </a:xfrm>
              <a:prstGeom prst="rect">
                <a:avLst/>
              </a:prstGeom>
              <a:solidFill>
                <a:schemeClr val="bg1"/>
              </a:solidFill>
              <a:ln w="6350">
                <a:solidFill>
                  <a:srgbClr val="B8CCCC"/>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Greywater</a:t>
                </a:r>
                <a:endParaRPr lang="en-GB" sz="800" dirty="0">
                  <a:solidFill>
                    <a:schemeClr val="tx1"/>
                  </a:solidFill>
                </a:endParaRPr>
              </a:p>
            </p:txBody>
          </p:sp>
          <p:sp>
            <p:nvSpPr>
              <p:cNvPr id="589" name="Chord 588"/>
              <p:cNvSpPr/>
              <p:nvPr/>
            </p:nvSpPr>
            <p:spPr>
              <a:xfrm>
                <a:off x="1207810" y="1844437"/>
                <a:ext cx="432049" cy="360000"/>
              </a:xfrm>
              <a:prstGeom prst="chord">
                <a:avLst>
                  <a:gd name="adj1" fmla="val 5243982"/>
                  <a:gd name="adj2" fmla="val 16387372"/>
                </a:avLst>
              </a:prstGeom>
              <a:solidFill>
                <a:srgbClr val="B8CCCC"/>
              </a:solidFill>
              <a:ln w="6350">
                <a:solidFill>
                  <a:srgbClr val="B8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590" name="Group 589"/>
          <p:cNvGrpSpPr/>
          <p:nvPr/>
        </p:nvGrpSpPr>
        <p:grpSpPr>
          <a:xfrm>
            <a:off x="202556" y="1726727"/>
            <a:ext cx="882742" cy="360467"/>
            <a:chOff x="2149453" y="2780491"/>
            <a:chExt cx="882742" cy="360467"/>
          </a:xfrm>
        </p:grpSpPr>
        <p:sp>
          <p:nvSpPr>
            <p:cNvPr id="591" name="Diamond 590"/>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592" name="Group 591"/>
            <p:cNvGrpSpPr/>
            <p:nvPr/>
          </p:nvGrpSpPr>
          <p:grpSpPr>
            <a:xfrm>
              <a:off x="2149453" y="2780531"/>
              <a:ext cx="882741" cy="360427"/>
              <a:chOff x="1207810" y="1844437"/>
              <a:chExt cx="922615" cy="360427"/>
            </a:xfrm>
          </p:grpSpPr>
          <p:sp>
            <p:nvSpPr>
              <p:cNvPr id="593" name="Rectangle 592"/>
              <p:cNvSpPr/>
              <p:nvPr/>
            </p:nvSpPr>
            <p:spPr>
              <a:xfrm>
                <a:off x="1437669" y="1844824"/>
                <a:ext cx="692756" cy="360040"/>
              </a:xfrm>
              <a:prstGeom prst="rect">
                <a:avLst/>
              </a:prstGeom>
              <a:solidFill>
                <a:schemeClr val="bg1"/>
              </a:solidFill>
              <a:ln w="6350">
                <a:solidFill>
                  <a:srgbClr val="26C0A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Stormwater</a:t>
                </a:r>
                <a:endParaRPr lang="en-GB" sz="800" dirty="0">
                  <a:solidFill>
                    <a:schemeClr val="tx1"/>
                  </a:solidFill>
                </a:endParaRPr>
              </a:p>
            </p:txBody>
          </p:sp>
          <p:sp>
            <p:nvSpPr>
              <p:cNvPr id="594" name="Chord 593"/>
              <p:cNvSpPr/>
              <p:nvPr/>
            </p:nvSpPr>
            <p:spPr>
              <a:xfrm>
                <a:off x="1207810" y="1844437"/>
                <a:ext cx="432049" cy="360000"/>
              </a:xfrm>
              <a:prstGeom prst="chord">
                <a:avLst>
                  <a:gd name="adj1" fmla="val 5243982"/>
                  <a:gd name="adj2" fmla="val 16387372"/>
                </a:avLst>
              </a:prstGeom>
              <a:solidFill>
                <a:srgbClr val="26C0AA"/>
              </a:solidFill>
              <a:ln w="6350">
                <a:solidFill>
                  <a:srgbClr val="26C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cxnSp>
        <p:nvCxnSpPr>
          <p:cNvPr id="598" name="Elbow Connector 597"/>
          <p:cNvCxnSpPr>
            <a:stCxn id="593" idx="3"/>
            <a:endCxn id="240" idx="1"/>
          </p:cNvCxnSpPr>
          <p:nvPr/>
        </p:nvCxnSpPr>
        <p:spPr>
          <a:xfrm>
            <a:off x="1085297" y="1907174"/>
            <a:ext cx="4266190" cy="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99" name="Elbow Connector 598"/>
          <p:cNvCxnSpPr>
            <a:endCxn id="608" idx="1"/>
          </p:cNvCxnSpPr>
          <p:nvPr/>
        </p:nvCxnSpPr>
        <p:spPr>
          <a:xfrm flipV="1">
            <a:off x="6255544" y="1902036"/>
            <a:ext cx="2559572" cy="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605" name="Group 604"/>
          <p:cNvGrpSpPr/>
          <p:nvPr/>
        </p:nvGrpSpPr>
        <p:grpSpPr>
          <a:xfrm>
            <a:off x="8815116" y="1722016"/>
            <a:ext cx="896267" cy="360040"/>
            <a:chOff x="6277169" y="944724"/>
            <a:chExt cx="896267" cy="360040"/>
          </a:xfrm>
        </p:grpSpPr>
        <p:sp>
          <p:nvSpPr>
            <p:cNvPr id="606" name="Rectangle 605"/>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607" name="Group 606"/>
            <p:cNvGrpSpPr/>
            <p:nvPr/>
          </p:nvGrpSpPr>
          <p:grpSpPr>
            <a:xfrm>
              <a:off x="6277169" y="944724"/>
              <a:ext cx="896267" cy="360040"/>
              <a:chOff x="1234157" y="1484784"/>
              <a:chExt cx="896267" cy="360040"/>
            </a:xfrm>
          </p:grpSpPr>
          <p:sp>
            <p:nvSpPr>
              <p:cNvPr id="608" name="Rectangle 607"/>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D.11</a:t>
                </a:r>
                <a:endParaRPr lang="en-GB" sz="800" dirty="0"/>
              </a:p>
            </p:txBody>
          </p:sp>
          <p:sp>
            <p:nvSpPr>
              <p:cNvPr id="609" name="Rectangle 608"/>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a:solidFill>
                      <a:schemeClr val="tx1"/>
                    </a:solidFill>
                  </a:rPr>
                  <a:t>Disposal / Recharge</a:t>
                </a:r>
              </a:p>
            </p:txBody>
          </p:sp>
        </p:grpSp>
      </p:grpSp>
      <p:cxnSp>
        <p:nvCxnSpPr>
          <p:cNvPr id="610" name="Elbow Connector 609"/>
          <p:cNvCxnSpPr>
            <a:stCxn id="586" idx="3"/>
            <a:endCxn id="480" idx="0"/>
          </p:cNvCxnSpPr>
          <p:nvPr/>
        </p:nvCxnSpPr>
        <p:spPr>
          <a:xfrm>
            <a:off x="1082470" y="2564091"/>
            <a:ext cx="2663348" cy="694556"/>
          </a:xfrm>
          <a:prstGeom prst="bent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11" name="Elbow Connector 610"/>
          <p:cNvCxnSpPr>
            <a:stCxn id="482" idx="3"/>
            <a:endCxn id="581" idx="1"/>
          </p:cNvCxnSpPr>
          <p:nvPr/>
        </p:nvCxnSpPr>
        <p:spPr>
          <a:xfrm>
            <a:off x="4193083" y="3559848"/>
            <a:ext cx="126098" cy="2564"/>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12" name="Elbow Connector 611"/>
          <p:cNvCxnSpPr>
            <a:stCxn id="24" idx="2"/>
            <a:endCxn id="368" idx="0"/>
          </p:cNvCxnSpPr>
          <p:nvPr/>
        </p:nvCxnSpPr>
        <p:spPr>
          <a:xfrm rot="5400000">
            <a:off x="5622996" y="5196330"/>
            <a:ext cx="351651" cy="212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613" name="Group 612"/>
          <p:cNvGrpSpPr/>
          <p:nvPr/>
        </p:nvGrpSpPr>
        <p:grpSpPr>
          <a:xfrm>
            <a:off x="1232967" y="3252498"/>
            <a:ext cx="896268" cy="621250"/>
            <a:chOff x="3296816" y="2475908"/>
            <a:chExt cx="896268" cy="796161"/>
          </a:xfrm>
        </p:grpSpPr>
        <p:sp>
          <p:nvSpPr>
            <p:cNvPr id="614" name="Rectangle 613"/>
            <p:cNvSpPr/>
            <p:nvPr/>
          </p:nvSpPr>
          <p:spPr>
            <a:xfrm>
              <a:off x="3311085" y="2924884"/>
              <a:ext cx="881999" cy="332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15" name="Rectangle 614"/>
            <p:cNvSpPr/>
            <p:nvPr/>
          </p:nvSpPr>
          <p:spPr>
            <a:xfrm>
              <a:off x="3298553" y="2544106"/>
              <a:ext cx="881999" cy="206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616" name="Group 615"/>
            <p:cNvGrpSpPr/>
            <p:nvPr/>
          </p:nvGrpSpPr>
          <p:grpSpPr>
            <a:xfrm>
              <a:off x="3296816" y="2475908"/>
              <a:ext cx="896267" cy="796161"/>
              <a:chOff x="1856656" y="1433484"/>
              <a:chExt cx="896267" cy="360040"/>
            </a:xfrm>
          </p:grpSpPr>
          <p:sp>
            <p:nvSpPr>
              <p:cNvPr id="617" name="Rectangle 616"/>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618" name="Group 617"/>
              <p:cNvGrpSpPr/>
              <p:nvPr/>
            </p:nvGrpSpPr>
            <p:grpSpPr>
              <a:xfrm>
                <a:off x="1856656" y="1433484"/>
                <a:ext cx="896267" cy="360040"/>
                <a:chOff x="1234157" y="1484784"/>
                <a:chExt cx="896267" cy="360040"/>
              </a:xfrm>
            </p:grpSpPr>
            <p:sp>
              <p:nvSpPr>
                <p:cNvPr id="619" name="Rectangle 618"/>
                <p:cNvSpPr/>
                <p:nvPr/>
              </p:nvSpPr>
              <p:spPr>
                <a:xfrm>
                  <a:off x="1481829" y="1484784"/>
                  <a:ext cx="648595" cy="360040"/>
                </a:xfrm>
                <a:prstGeom prst="rect">
                  <a:avLst/>
                </a:prstGeom>
                <a:solidFill>
                  <a:srgbClr val="FFBDBD"/>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lang="en-GB" sz="800" dirty="0" smtClean="0">
                      <a:solidFill>
                        <a:schemeClr val="tx1"/>
                      </a:solidFill>
                    </a:rPr>
                    <a:t>Pour Flush Toilet</a:t>
                  </a:r>
                </a:p>
                <a:p>
                  <a:r>
                    <a:rPr lang="en-GB" sz="800" dirty="0" smtClean="0">
                      <a:solidFill>
                        <a:schemeClr val="tx1"/>
                      </a:solidFill>
                    </a:rPr>
                    <a:t>Cistern Flush Toilet</a:t>
                  </a:r>
                  <a:endParaRPr lang="en-GB" sz="800" dirty="0">
                    <a:solidFill>
                      <a:schemeClr val="tx1"/>
                    </a:solidFill>
                  </a:endParaRPr>
                </a:p>
              </p:txBody>
            </p:sp>
            <p:sp>
              <p:nvSpPr>
                <p:cNvPr id="620" name="Rectangle 619"/>
                <p:cNvSpPr/>
                <p:nvPr/>
              </p:nvSpPr>
              <p:spPr>
                <a:xfrm>
                  <a:off x="1234157" y="1484784"/>
                  <a:ext cx="247673" cy="360040"/>
                </a:xfrm>
                <a:prstGeom prst="rect">
                  <a:avLst/>
                </a:prstGeom>
                <a:solidFill>
                  <a:srgbClr val="CC0000"/>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46800" tIns="46800" rIns="0" bIns="46800" rtlCol="0" anchor="t" anchorCtr="0"/>
                <a:lstStyle/>
                <a:p>
                  <a:r>
                    <a:rPr lang="de-CH" sz="800" dirty="0" smtClean="0"/>
                    <a:t>U.4</a:t>
                  </a:r>
                </a:p>
                <a:p>
                  <a:endParaRPr lang="de-CH" sz="800" dirty="0" smtClean="0"/>
                </a:p>
                <a:p>
                  <a:r>
                    <a:rPr lang="de-CH" sz="800" dirty="0" smtClean="0"/>
                    <a:t>U.5</a:t>
                  </a:r>
                  <a:endParaRPr lang="en-GB" sz="800" dirty="0"/>
                </a:p>
              </p:txBody>
            </p:sp>
          </p:grpSp>
        </p:grpSp>
      </p:grpSp>
      <p:cxnSp>
        <p:nvCxnSpPr>
          <p:cNvPr id="621" name="Elbow Connector 620"/>
          <p:cNvCxnSpPr>
            <a:stCxn id="154" idx="3"/>
            <a:endCxn id="485" idx="1"/>
          </p:cNvCxnSpPr>
          <p:nvPr/>
        </p:nvCxnSpPr>
        <p:spPr>
          <a:xfrm flipV="1">
            <a:off x="3152800" y="3559848"/>
            <a:ext cx="144016" cy="1721"/>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22" name="Elbow Connector 621"/>
          <p:cNvCxnSpPr>
            <a:stCxn id="159" idx="3"/>
            <a:endCxn id="617" idx="1"/>
          </p:cNvCxnSpPr>
          <p:nvPr/>
        </p:nvCxnSpPr>
        <p:spPr>
          <a:xfrm flipV="1">
            <a:off x="1082471" y="3563123"/>
            <a:ext cx="152233" cy="1721558"/>
          </a:xfrm>
          <a:prstGeom prst="bentConnector3">
            <a:avLst>
              <a:gd name="adj1" fmla="val 19967"/>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23" name="Elbow Connector 622"/>
          <p:cNvCxnSpPr>
            <a:stCxn id="201" idx="3"/>
            <a:endCxn id="620" idx="1"/>
          </p:cNvCxnSpPr>
          <p:nvPr/>
        </p:nvCxnSpPr>
        <p:spPr>
          <a:xfrm flipV="1">
            <a:off x="1082470" y="3563123"/>
            <a:ext cx="150497" cy="363398"/>
          </a:xfrm>
          <a:prstGeom prst="bentConnector3">
            <a:avLst>
              <a:gd name="adj1" fmla="val 1962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28" name="Elbow Connector 627"/>
          <p:cNvCxnSpPr>
            <a:stCxn id="627" idx="3"/>
            <a:endCxn id="209" idx="1"/>
          </p:cNvCxnSpPr>
          <p:nvPr/>
        </p:nvCxnSpPr>
        <p:spPr>
          <a:xfrm flipV="1">
            <a:off x="7458499" y="5285108"/>
            <a:ext cx="325166" cy="1"/>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29" name="Elbow Connector 628"/>
          <p:cNvCxnSpPr>
            <a:stCxn id="368" idx="3"/>
            <a:endCxn id="626" idx="1"/>
          </p:cNvCxnSpPr>
          <p:nvPr/>
        </p:nvCxnSpPr>
        <p:spPr>
          <a:xfrm>
            <a:off x="6245026" y="5553236"/>
            <a:ext cx="322717" cy="1"/>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31" name="Elbow Connector 630"/>
          <p:cNvCxnSpPr>
            <a:stCxn id="630" idx="3"/>
            <a:endCxn id="134" idx="1"/>
          </p:cNvCxnSpPr>
          <p:nvPr/>
        </p:nvCxnSpPr>
        <p:spPr>
          <a:xfrm>
            <a:off x="6250433" y="4873098"/>
            <a:ext cx="314152" cy="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34" name="Elbow Connector 633"/>
          <p:cNvCxnSpPr>
            <a:stCxn id="633" idx="3"/>
            <a:endCxn id="214" idx="1"/>
          </p:cNvCxnSpPr>
          <p:nvPr/>
        </p:nvCxnSpPr>
        <p:spPr>
          <a:xfrm flipV="1">
            <a:off x="7457107" y="3574809"/>
            <a:ext cx="326559" cy="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278" name="Group 277"/>
          <p:cNvGrpSpPr/>
          <p:nvPr/>
        </p:nvGrpSpPr>
        <p:grpSpPr>
          <a:xfrm>
            <a:off x="5350495" y="3281553"/>
            <a:ext cx="896267" cy="556587"/>
            <a:chOff x="5326003" y="4868776"/>
            <a:chExt cx="896267" cy="694018"/>
          </a:xfrm>
        </p:grpSpPr>
        <p:sp>
          <p:nvSpPr>
            <p:cNvPr id="279" name="Rectangle 278"/>
            <p:cNvSpPr/>
            <p:nvPr/>
          </p:nvSpPr>
          <p:spPr>
            <a:xfrm>
              <a:off x="5326004" y="4894811"/>
              <a:ext cx="894530" cy="3108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80" name="Group 279"/>
            <p:cNvGrpSpPr/>
            <p:nvPr/>
          </p:nvGrpSpPr>
          <p:grpSpPr>
            <a:xfrm>
              <a:off x="5326003" y="4868776"/>
              <a:ext cx="896267" cy="694018"/>
              <a:chOff x="5339037" y="3744393"/>
              <a:chExt cx="896267" cy="804267"/>
            </a:xfrm>
          </p:grpSpPr>
          <p:sp>
            <p:nvSpPr>
              <p:cNvPr id="281" name="Rectangle 280"/>
              <p:cNvSpPr/>
              <p:nvPr/>
            </p:nvSpPr>
            <p:spPr>
              <a:xfrm>
                <a:off x="5345113" y="3746497"/>
                <a:ext cx="888455" cy="7971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82" name="Group 281"/>
              <p:cNvGrpSpPr/>
              <p:nvPr/>
            </p:nvGrpSpPr>
            <p:grpSpPr>
              <a:xfrm>
                <a:off x="5339037" y="3744393"/>
                <a:ext cx="896267" cy="804267"/>
                <a:chOff x="3010520" y="1410534"/>
                <a:chExt cx="896267" cy="362282"/>
              </a:xfrm>
            </p:grpSpPr>
            <p:sp>
              <p:nvSpPr>
                <p:cNvPr id="283" name="Rectangle 282"/>
                <p:cNvSpPr/>
                <p:nvPr/>
              </p:nvSpPr>
              <p:spPr>
                <a:xfrm>
                  <a:off x="3010521" y="1410534"/>
                  <a:ext cx="894530" cy="360040"/>
                </a:xfrm>
                <a:prstGeom prst="rect">
                  <a:avLst/>
                </a:prstGeom>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284" name="Group 283"/>
                <p:cNvGrpSpPr/>
                <p:nvPr/>
              </p:nvGrpSpPr>
              <p:grpSpPr>
                <a:xfrm>
                  <a:off x="3010520" y="1411345"/>
                  <a:ext cx="896267" cy="361471"/>
                  <a:chOff x="1234157" y="1483353"/>
                  <a:chExt cx="896267" cy="361471"/>
                </a:xfrm>
              </p:grpSpPr>
              <p:sp>
                <p:nvSpPr>
                  <p:cNvPr id="285" name="Rectangle 284"/>
                  <p:cNvSpPr/>
                  <p:nvPr/>
                </p:nvSpPr>
                <p:spPr>
                  <a:xfrm>
                    <a:off x="1234157" y="1484784"/>
                    <a:ext cx="247673" cy="360040"/>
                  </a:xfrm>
                  <a:prstGeom prst="rect">
                    <a:avLst/>
                  </a:prstGeom>
                  <a:solidFill>
                    <a:srgbClr val="FCD900"/>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46800" tIns="46800" rIns="0" bIns="46800" rtlCol="0" anchor="t" anchorCtr="0"/>
                  <a:lstStyle/>
                  <a:p>
                    <a:r>
                      <a:rPr lang="de-CH" sz="800" dirty="0" smtClean="0">
                        <a:solidFill>
                          <a:schemeClr val="tx1"/>
                        </a:solidFill>
                      </a:rPr>
                      <a:t>C.4</a:t>
                    </a:r>
                  </a:p>
                  <a:p>
                    <a:endParaRPr lang="de-CH" sz="800" dirty="0">
                      <a:solidFill>
                        <a:schemeClr val="tx1"/>
                      </a:solidFill>
                    </a:endParaRPr>
                  </a:p>
                  <a:p>
                    <a:endParaRPr lang="de-CH" sz="100" dirty="0" smtClean="0">
                      <a:solidFill>
                        <a:schemeClr val="tx1"/>
                      </a:solidFill>
                    </a:endParaRPr>
                  </a:p>
                  <a:p>
                    <a:r>
                      <a:rPr lang="de-CH" sz="800" dirty="0" smtClean="0">
                        <a:solidFill>
                          <a:schemeClr val="tx1"/>
                        </a:solidFill>
                      </a:rPr>
                      <a:t>C.5</a:t>
                    </a:r>
                    <a:endParaRPr lang="de-CH" sz="800" dirty="0">
                      <a:solidFill>
                        <a:schemeClr val="tx1"/>
                      </a:solidFill>
                    </a:endParaRPr>
                  </a:p>
                </p:txBody>
              </p:sp>
              <p:sp>
                <p:nvSpPr>
                  <p:cNvPr id="286" name="Rectangle 285"/>
                  <p:cNvSpPr/>
                  <p:nvPr/>
                </p:nvSpPr>
                <p:spPr>
                  <a:xfrm>
                    <a:off x="1481829" y="1483353"/>
                    <a:ext cx="648595"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25200" rIns="0" rtlCol="0" anchor="t" anchorCtr="0"/>
                  <a:lstStyle/>
                  <a:p>
                    <a:r>
                      <a:rPr lang="en-GB" sz="800" dirty="0" smtClean="0">
                        <a:solidFill>
                          <a:schemeClr val="tx1"/>
                        </a:solidFill>
                      </a:rPr>
                      <a:t>Simplified Sewer</a:t>
                    </a:r>
                  </a:p>
                  <a:p>
                    <a:r>
                      <a:rPr lang="en-GB" sz="800" dirty="0" smtClean="0">
                        <a:solidFill>
                          <a:schemeClr val="tx1"/>
                        </a:solidFill>
                      </a:rPr>
                      <a:t>Solids-Free Sewer</a:t>
                    </a:r>
                  </a:p>
                  <a:p>
                    <a:endParaRPr lang="en-GB" sz="700" dirty="0">
                      <a:solidFill>
                        <a:schemeClr val="tx1"/>
                      </a:solidFill>
                    </a:endParaRPr>
                  </a:p>
                </p:txBody>
              </p:sp>
            </p:grpSp>
          </p:grpSp>
        </p:grpSp>
      </p:grpSp>
      <p:cxnSp>
        <p:nvCxnSpPr>
          <p:cNvPr id="294" name="Elbow Connector 293"/>
          <p:cNvCxnSpPr>
            <a:stCxn id="286" idx="3"/>
            <a:endCxn id="633" idx="1"/>
          </p:cNvCxnSpPr>
          <p:nvPr/>
        </p:nvCxnSpPr>
        <p:spPr>
          <a:xfrm>
            <a:off x="6246762" y="3559371"/>
            <a:ext cx="317823" cy="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322" name="Group 321"/>
          <p:cNvGrpSpPr/>
          <p:nvPr/>
        </p:nvGrpSpPr>
        <p:grpSpPr>
          <a:xfrm>
            <a:off x="6349429" y="2564092"/>
            <a:ext cx="104868" cy="1723270"/>
            <a:chOff x="5424195" y="3656888"/>
            <a:chExt cx="112489" cy="1659079"/>
          </a:xfrm>
        </p:grpSpPr>
        <p:sp>
          <p:nvSpPr>
            <p:cNvPr id="323" name="Rectangle 322"/>
            <p:cNvSpPr/>
            <p:nvPr/>
          </p:nvSpPr>
          <p:spPr>
            <a:xfrm>
              <a:off x="5426054" y="3656888"/>
              <a:ext cx="110630" cy="164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324" name="Group 323"/>
            <p:cNvGrpSpPr/>
            <p:nvPr/>
          </p:nvGrpSpPr>
          <p:grpSpPr>
            <a:xfrm>
              <a:off x="5424195" y="3656888"/>
              <a:ext cx="104869" cy="1659079"/>
              <a:chOff x="5318404" y="3655089"/>
              <a:chExt cx="180025" cy="1659079"/>
            </a:xfrm>
          </p:grpSpPr>
          <p:sp>
            <p:nvSpPr>
              <p:cNvPr id="325" name="Rectangle 324"/>
              <p:cNvSpPr/>
              <p:nvPr/>
            </p:nvSpPr>
            <p:spPr>
              <a:xfrm>
                <a:off x="5318404" y="3655089"/>
                <a:ext cx="180024" cy="16590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26" name="Group 325"/>
              <p:cNvGrpSpPr/>
              <p:nvPr/>
            </p:nvGrpSpPr>
            <p:grpSpPr>
              <a:xfrm rot="16200000">
                <a:off x="4581465" y="4392029"/>
                <a:ext cx="1653903" cy="180024"/>
                <a:chOff x="1234157" y="1484784"/>
                <a:chExt cx="896268" cy="360040"/>
              </a:xfrm>
            </p:grpSpPr>
            <p:sp>
              <p:nvSpPr>
                <p:cNvPr id="327" name="Rectangle 326"/>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PRE</a:t>
                  </a:r>
                  <a:endParaRPr lang="en-GB" sz="800" dirty="0"/>
                </a:p>
              </p:txBody>
            </p:sp>
            <p:sp>
              <p:nvSpPr>
                <p:cNvPr id="328" name="Rectangle 327"/>
                <p:cNvSpPr/>
                <p:nvPr/>
              </p:nvSpPr>
              <p:spPr>
                <a:xfrm>
                  <a:off x="1481829" y="1484784"/>
                  <a:ext cx="648596"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Pre-Treatment</a:t>
                  </a:r>
                  <a:endParaRPr lang="en-GB" sz="800" dirty="0">
                    <a:solidFill>
                      <a:schemeClr val="tx1"/>
                    </a:solidFill>
                  </a:endParaRPr>
                </a:p>
              </p:txBody>
            </p:sp>
          </p:grpSp>
        </p:grpSp>
      </p:grpSp>
      <p:grpSp>
        <p:nvGrpSpPr>
          <p:cNvPr id="329" name="Group 328"/>
          <p:cNvGrpSpPr/>
          <p:nvPr/>
        </p:nvGrpSpPr>
        <p:grpSpPr>
          <a:xfrm>
            <a:off x="6341808" y="4494509"/>
            <a:ext cx="112489" cy="1375486"/>
            <a:chOff x="5424195" y="3656888"/>
            <a:chExt cx="112489" cy="1659079"/>
          </a:xfrm>
        </p:grpSpPr>
        <p:sp>
          <p:nvSpPr>
            <p:cNvPr id="330" name="Rectangle 329"/>
            <p:cNvSpPr/>
            <p:nvPr/>
          </p:nvSpPr>
          <p:spPr>
            <a:xfrm>
              <a:off x="5426054" y="3656888"/>
              <a:ext cx="110630" cy="164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331" name="Group 330"/>
            <p:cNvGrpSpPr/>
            <p:nvPr/>
          </p:nvGrpSpPr>
          <p:grpSpPr>
            <a:xfrm>
              <a:off x="5424195" y="3656888"/>
              <a:ext cx="104869" cy="1659079"/>
              <a:chOff x="5318404" y="3655089"/>
              <a:chExt cx="180025" cy="1659079"/>
            </a:xfrm>
          </p:grpSpPr>
          <p:sp>
            <p:nvSpPr>
              <p:cNvPr id="332" name="Rectangle 331"/>
              <p:cNvSpPr/>
              <p:nvPr/>
            </p:nvSpPr>
            <p:spPr>
              <a:xfrm>
                <a:off x="5318404" y="3655089"/>
                <a:ext cx="180024" cy="16590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33" name="Group 332"/>
              <p:cNvGrpSpPr/>
              <p:nvPr/>
            </p:nvGrpSpPr>
            <p:grpSpPr>
              <a:xfrm rot="16200000">
                <a:off x="4581465" y="4392029"/>
                <a:ext cx="1653903" cy="180024"/>
                <a:chOff x="1234157" y="1484784"/>
                <a:chExt cx="896268" cy="360040"/>
              </a:xfrm>
            </p:grpSpPr>
            <p:sp>
              <p:nvSpPr>
                <p:cNvPr id="334" name="Rectangle 333"/>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PRE</a:t>
                  </a:r>
                  <a:endParaRPr lang="en-GB" sz="800" dirty="0"/>
                </a:p>
              </p:txBody>
            </p:sp>
            <p:sp>
              <p:nvSpPr>
                <p:cNvPr id="335" name="Rectangle 334"/>
                <p:cNvSpPr/>
                <p:nvPr/>
              </p:nvSpPr>
              <p:spPr>
                <a:xfrm>
                  <a:off x="1481829" y="1484784"/>
                  <a:ext cx="648596"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Pre-Treatment</a:t>
                  </a:r>
                  <a:endParaRPr lang="en-GB" sz="800" dirty="0">
                    <a:solidFill>
                      <a:schemeClr val="tx1"/>
                    </a:solidFill>
                  </a:endParaRPr>
                </a:p>
              </p:txBody>
            </p:sp>
          </p:grpSp>
        </p:grpSp>
      </p:grpSp>
      <p:cxnSp>
        <p:nvCxnSpPr>
          <p:cNvPr id="195" name="Elbow Connector 194"/>
          <p:cNvCxnSpPr>
            <a:stCxn id="581" idx="3"/>
            <a:endCxn id="285" idx="1"/>
          </p:cNvCxnSpPr>
          <p:nvPr/>
        </p:nvCxnSpPr>
        <p:spPr>
          <a:xfrm flipV="1">
            <a:off x="5201181" y="3561569"/>
            <a:ext cx="149314" cy="843"/>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96" name="Group 195"/>
          <p:cNvGrpSpPr/>
          <p:nvPr/>
        </p:nvGrpSpPr>
        <p:grpSpPr>
          <a:xfrm>
            <a:off x="6562576" y="4493612"/>
            <a:ext cx="898276" cy="1383660"/>
            <a:chOff x="6562576" y="4493612"/>
            <a:chExt cx="898276" cy="1383660"/>
          </a:xfrm>
        </p:grpSpPr>
        <p:sp>
          <p:nvSpPr>
            <p:cNvPr id="197" name="Rectangle 196"/>
            <p:cNvSpPr/>
            <p:nvPr/>
          </p:nvSpPr>
          <p:spPr>
            <a:xfrm>
              <a:off x="6564585" y="4738518"/>
              <a:ext cx="892522" cy="269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23" name="Rectangle 222"/>
            <p:cNvSpPr/>
            <p:nvPr/>
          </p:nvSpPr>
          <p:spPr>
            <a:xfrm>
              <a:off x="6567743" y="5444205"/>
              <a:ext cx="892522" cy="2180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24" name="Rectangle 223"/>
            <p:cNvSpPr/>
            <p:nvPr/>
          </p:nvSpPr>
          <p:spPr>
            <a:xfrm>
              <a:off x="6565977" y="5146450"/>
              <a:ext cx="892522" cy="2773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25" name="Group 224"/>
            <p:cNvGrpSpPr/>
            <p:nvPr/>
          </p:nvGrpSpPr>
          <p:grpSpPr>
            <a:xfrm>
              <a:off x="6562576" y="4493612"/>
              <a:ext cx="898276" cy="1383660"/>
              <a:chOff x="6562576" y="4493612"/>
              <a:chExt cx="898276" cy="1383660"/>
            </a:xfrm>
          </p:grpSpPr>
          <p:sp>
            <p:nvSpPr>
              <p:cNvPr id="226" name="Rectangle 225"/>
              <p:cNvSpPr/>
              <p:nvPr/>
            </p:nvSpPr>
            <p:spPr>
              <a:xfrm>
                <a:off x="6889596" y="4493612"/>
                <a:ext cx="109076" cy="1283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27" name="Rectangle 226"/>
              <p:cNvSpPr/>
              <p:nvPr/>
            </p:nvSpPr>
            <p:spPr>
              <a:xfrm>
                <a:off x="7029244" y="4494509"/>
                <a:ext cx="109076" cy="1283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29" name="Group 228"/>
              <p:cNvGrpSpPr/>
              <p:nvPr/>
            </p:nvGrpSpPr>
            <p:grpSpPr>
              <a:xfrm>
                <a:off x="6562576" y="4494509"/>
                <a:ext cx="898276" cy="1382763"/>
                <a:chOff x="6562576" y="3858461"/>
                <a:chExt cx="898276" cy="1382763"/>
              </a:xfrm>
            </p:grpSpPr>
            <p:sp>
              <p:nvSpPr>
                <p:cNvPr id="230" name="Rectangle 229"/>
                <p:cNvSpPr/>
                <p:nvPr/>
              </p:nvSpPr>
              <p:spPr>
                <a:xfrm>
                  <a:off x="6562576" y="4490816"/>
                  <a:ext cx="896267" cy="221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31" name="Rectangle 230"/>
                <p:cNvSpPr/>
                <p:nvPr/>
              </p:nvSpPr>
              <p:spPr>
                <a:xfrm>
                  <a:off x="6562576" y="3880842"/>
                  <a:ext cx="896267" cy="221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32" name="Group 231"/>
                <p:cNvGrpSpPr/>
                <p:nvPr/>
              </p:nvGrpSpPr>
              <p:grpSpPr>
                <a:xfrm>
                  <a:off x="6562849" y="3858461"/>
                  <a:ext cx="898003" cy="1382763"/>
                  <a:chOff x="4160912" y="1412429"/>
                  <a:chExt cx="898003" cy="360040"/>
                </a:xfrm>
              </p:grpSpPr>
              <p:sp>
                <p:nvSpPr>
                  <p:cNvPr id="233" name="Rectangle 232"/>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234" name="Group 233"/>
                  <p:cNvGrpSpPr/>
                  <p:nvPr/>
                </p:nvGrpSpPr>
                <p:grpSpPr>
                  <a:xfrm>
                    <a:off x="4162648" y="1412429"/>
                    <a:ext cx="896267" cy="360040"/>
                    <a:chOff x="1234157" y="1484784"/>
                    <a:chExt cx="896267" cy="360040"/>
                  </a:xfrm>
                </p:grpSpPr>
                <p:sp>
                  <p:nvSpPr>
                    <p:cNvPr id="235" name="Rectangle 234"/>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46800" rIns="0" bIns="46800" rtlCol="0" anchor="t" anchorCtr="0"/>
                    <a:lstStyle/>
                    <a:p>
                      <a:r>
                        <a:rPr lang="de-CH" sz="800" dirty="0"/>
                        <a:t>T.13</a:t>
                      </a:r>
                    </a:p>
                    <a:p>
                      <a:endParaRPr lang="de-CH" sz="800" dirty="0"/>
                    </a:p>
                    <a:p>
                      <a:endParaRPr lang="de-CH" sz="800" dirty="0"/>
                    </a:p>
                    <a:p>
                      <a:r>
                        <a:rPr lang="de-CH" sz="800" dirty="0"/>
                        <a:t>T.14</a:t>
                      </a:r>
                    </a:p>
                    <a:p>
                      <a:endParaRPr lang="de-CH" sz="800" dirty="0"/>
                    </a:p>
                    <a:p>
                      <a:r>
                        <a:rPr lang="de-CH" sz="800" dirty="0"/>
                        <a:t>T.15</a:t>
                      </a:r>
                    </a:p>
                    <a:p>
                      <a:endParaRPr lang="de-CH" sz="800" dirty="0"/>
                    </a:p>
                    <a:p>
                      <a:r>
                        <a:rPr lang="de-CH" sz="800" dirty="0"/>
                        <a:t>T.16</a:t>
                      </a:r>
                    </a:p>
                    <a:p>
                      <a:endParaRPr lang="de-CH" sz="800" dirty="0"/>
                    </a:p>
                    <a:p>
                      <a:r>
                        <a:rPr lang="de-CH" sz="800" dirty="0"/>
                        <a:t>T.17</a:t>
                      </a:r>
                    </a:p>
                  </p:txBody>
                </p:sp>
                <p:sp>
                  <p:nvSpPr>
                    <p:cNvPr id="236" name="Rectangle 235"/>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t" anchorCtr="0"/>
                    <a:lstStyle/>
                    <a:p>
                      <a:r>
                        <a:rPr lang="en-GB" sz="800" dirty="0" err="1">
                          <a:solidFill>
                            <a:schemeClr val="tx1"/>
                          </a:solidFill>
                        </a:rPr>
                        <a:t>Sedimen-tation</a:t>
                      </a:r>
                      <a:r>
                        <a:rPr lang="en-GB" sz="800" dirty="0">
                          <a:solidFill>
                            <a:schemeClr val="tx1"/>
                          </a:solidFill>
                        </a:rPr>
                        <a:t> / Thickening</a:t>
                      </a:r>
                    </a:p>
                    <a:p>
                      <a:r>
                        <a:rPr lang="en-GB" sz="800" dirty="0">
                          <a:solidFill>
                            <a:schemeClr val="tx1"/>
                          </a:solidFill>
                        </a:rPr>
                        <a:t>Unplanted Drying Beds</a:t>
                      </a:r>
                    </a:p>
                    <a:p>
                      <a:r>
                        <a:rPr lang="en-GB" sz="800" dirty="0">
                          <a:solidFill>
                            <a:schemeClr val="tx1"/>
                          </a:solidFill>
                        </a:rPr>
                        <a:t>Planted Drying Beds</a:t>
                      </a:r>
                    </a:p>
                    <a:p>
                      <a:r>
                        <a:rPr lang="en-GB" sz="800" dirty="0">
                          <a:solidFill>
                            <a:schemeClr val="tx1"/>
                          </a:solidFill>
                        </a:rPr>
                        <a:t>Co-Composting</a:t>
                      </a:r>
                    </a:p>
                    <a:p>
                      <a:r>
                        <a:rPr lang="en-GB" sz="800" dirty="0">
                          <a:solidFill>
                            <a:schemeClr val="tx1"/>
                          </a:solidFill>
                        </a:rPr>
                        <a:t>Biogas Reactor</a:t>
                      </a:r>
                    </a:p>
                  </p:txBody>
                </p:sp>
              </p:grpSp>
            </p:grpSp>
          </p:grpSp>
        </p:grpSp>
      </p:grpSp>
      <p:grpSp>
        <p:nvGrpSpPr>
          <p:cNvPr id="238" name="Group 237"/>
          <p:cNvGrpSpPr/>
          <p:nvPr/>
        </p:nvGrpSpPr>
        <p:grpSpPr>
          <a:xfrm>
            <a:off x="5351487" y="1727194"/>
            <a:ext cx="894531" cy="360040"/>
            <a:chOff x="8399811" y="2101152"/>
            <a:chExt cx="894531" cy="360040"/>
          </a:xfrm>
        </p:grpSpPr>
        <p:sp>
          <p:nvSpPr>
            <p:cNvPr id="239" name="Rectangle 238"/>
            <p:cNvSpPr/>
            <p:nvPr/>
          </p:nvSpPr>
          <p:spPr>
            <a:xfrm>
              <a:off x="8399811" y="2101152"/>
              <a:ext cx="894531" cy="3548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40" name="Rectangle 239"/>
            <p:cNvSpPr/>
            <p:nvPr/>
          </p:nvSpPr>
          <p:spPr>
            <a:xfrm>
              <a:off x="8399811" y="2101152"/>
              <a:ext cx="894531"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Stormwater</a:t>
              </a:r>
              <a:r>
                <a:rPr lang="en-GB" sz="800" dirty="0" smtClean="0">
                  <a:solidFill>
                    <a:schemeClr val="tx1"/>
                  </a:solidFill>
                </a:rPr>
                <a:t> Drains</a:t>
              </a:r>
              <a:endParaRPr lang="en-GB" sz="800" dirty="0">
                <a:solidFill>
                  <a:schemeClr val="tx1"/>
                </a:solidFill>
              </a:endParaRPr>
            </a:p>
          </p:txBody>
        </p:sp>
      </p:grpSp>
      <p:cxnSp>
        <p:nvCxnSpPr>
          <p:cNvPr id="241" name="Elbow Connector 240"/>
          <p:cNvCxnSpPr/>
          <p:nvPr/>
        </p:nvCxnSpPr>
        <p:spPr>
          <a:xfrm rot="16200000" flipH="1">
            <a:off x="3656289" y="3950577"/>
            <a:ext cx="755657" cy="576598"/>
          </a:xfrm>
          <a:prstGeom prst="bent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42" name="Elbow Connector 241"/>
          <p:cNvCxnSpPr/>
          <p:nvPr/>
        </p:nvCxnSpPr>
        <p:spPr>
          <a:xfrm flipV="1">
            <a:off x="8665665" y="5284294"/>
            <a:ext cx="141761" cy="814"/>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243" name="Group 242"/>
          <p:cNvGrpSpPr/>
          <p:nvPr/>
        </p:nvGrpSpPr>
        <p:grpSpPr>
          <a:xfrm>
            <a:off x="7548152" y="2564904"/>
            <a:ext cx="104882" cy="1727848"/>
            <a:chOff x="5634824" y="3660265"/>
            <a:chExt cx="180049" cy="1659079"/>
          </a:xfrm>
        </p:grpSpPr>
        <p:sp>
          <p:nvSpPr>
            <p:cNvPr id="244" name="Rectangle 243"/>
            <p:cNvSpPr/>
            <p:nvPr/>
          </p:nvSpPr>
          <p:spPr>
            <a:xfrm>
              <a:off x="5634824" y="3660265"/>
              <a:ext cx="180024" cy="16590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245" name="Group 244"/>
            <p:cNvGrpSpPr/>
            <p:nvPr/>
          </p:nvGrpSpPr>
          <p:grpSpPr>
            <a:xfrm rot="16200000">
              <a:off x="4897897" y="4397193"/>
              <a:ext cx="1653903" cy="180049"/>
              <a:chOff x="1234158" y="1484784"/>
              <a:chExt cx="896268" cy="360093"/>
            </a:xfrm>
          </p:grpSpPr>
          <p:sp>
            <p:nvSpPr>
              <p:cNvPr id="246" name="Rectangle 245"/>
              <p:cNvSpPr/>
              <p:nvPr/>
            </p:nvSpPr>
            <p:spPr>
              <a:xfrm>
                <a:off x="1234158" y="1484837"/>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POST</a:t>
                </a:r>
                <a:endParaRPr lang="en-GB" sz="800" dirty="0"/>
              </a:p>
            </p:txBody>
          </p:sp>
          <p:sp>
            <p:nvSpPr>
              <p:cNvPr id="247" name="Rectangle 246"/>
              <p:cNvSpPr/>
              <p:nvPr/>
            </p:nvSpPr>
            <p:spPr>
              <a:xfrm>
                <a:off x="1481830" y="1484784"/>
                <a:ext cx="648596"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Filtration / Disinfection</a:t>
                </a:r>
                <a:endParaRPr lang="en-GB" sz="800" dirty="0">
                  <a:solidFill>
                    <a:schemeClr val="tx1"/>
                  </a:solidFill>
                </a:endParaRPr>
              </a:p>
            </p:txBody>
          </p:sp>
        </p:grpSp>
      </p:grpSp>
    </p:spTree>
    <p:extLst>
      <p:ext uri="{BB962C8B-B14F-4D97-AF65-F5344CB8AC3E}">
        <p14:creationId xmlns:p14="http://schemas.microsoft.com/office/powerpoint/2010/main" val="9682506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8" name="Group 217"/>
          <p:cNvGrpSpPr/>
          <p:nvPr/>
        </p:nvGrpSpPr>
        <p:grpSpPr>
          <a:xfrm>
            <a:off x="199729" y="3049483"/>
            <a:ext cx="882742" cy="360467"/>
            <a:chOff x="2149453" y="2780491"/>
            <a:chExt cx="882742" cy="360467"/>
          </a:xfrm>
        </p:grpSpPr>
        <p:sp>
          <p:nvSpPr>
            <p:cNvPr id="219" name="Diamond 21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20" name="Group 219"/>
            <p:cNvGrpSpPr/>
            <p:nvPr/>
          </p:nvGrpSpPr>
          <p:grpSpPr>
            <a:xfrm>
              <a:off x="2149453" y="2780531"/>
              <a:ext cx="882741" cy="360427"/>
              <a:chOff x="1207810" y="1844437"/>
              <a:chExt cx="922615" cy="360427"/>
            </a:xfrm>
          </p:grpSpPr>
          <p:sp>
            <p:nvSpPr>
              <p:cNvPr id="221" name="Rectangle 220"/>
              <p:cNvSpPr/>
              <p:nvPr/>
            </p:nvSpPr>
            <p:spPr>
              <a:xfrm>
                <a:off x="1437669" y="1844824"/>
                <a:ext cx="692756" cy="360040"/>
              </a:xfrm>
              <a:prstGeom prst="rect">
                <a:avLst/>
              </a:prstGeom>
              <a:solidFill>
                <a:schemeClr val="bg1"/>
              </a:solidFill>
              <a:ln w="6350">
                <a:solidFill>
                  <a:srgbClr val="B33E14"/>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Faeces</a:t>
                </a:r>
                <a:endParaRPr lang="en-GB" sz="800" dirty="0">
                  <a:solidFill>
                    <a:schemeClr val="tx1"/>
                  </a:solidFill>
                </a:endParaRPr>
              </a:p>
            </p:txBody>
          </p:sp>
          <p:sp>
            <p:nvSpPr>
              <p:cNvPr id="222" name="Chord 221"/>
              <p:cNvSpPr/>
              <p:nvPr/>
            </p:nvSpPr>
            <p:spPr>
              <a:xfrm>
                <a:off x="1207810" y="1844437"/>
                <a:ext cx="432049" cy="360000"/>
              </a:xfrm>
              <a:prstGeom prst="chord">
                <a:avLst>
                  <a:gd name="adj1" fmla="val 5243982"/>
                  <a:gd name="adj2" fmla="val 16387372"/>
                </a:avLst>
              </a:prstGeom>
              <a:solidFill>
                <a:srgbClr val="B33E14"/>
              </a:solidFill>
              <a:ln w="6350">
                <a:solidFill>
                  <a:srgbClr val="B33E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213" name="Group 212"/>
          <p:cNvGrpSpPr/>
          <p:nvPr/>
        </p:nvGrpSpPr>
        <p:grpSpPr>
          <a:xfrm>
            <a:off x="7782924" y="3394789"/>
            <a:ext cx="882742" cy="360467"/>
            <a:chOff x="2149453" y="2780491"/>
            <a:chExt cx="882742" cy="360467"/>
          </a:xfrm>
        </p:grpSpPr>
        <p:sp>
          <p:nvSpPr>
            <p:cNvPr id="214" name="Diamond 213"/>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15" name="Group 214"/>
            <p:cNvGrpSpPr/>
            <p:nvPr/>
          </p:nvGrpSpPr>
          <p:grpSpPr>
            <a:xfrm>
              <a:off x="2149453" y="2780531"/>
              <a:ext cx="882741" cy="360427"/>
              <a:chOff x="1207810" y="1844437"/>
              <a:chExt cx="922615" cy="360427"/>
            </a:xfrm>
          </p:grpSpPr>
          <p:sp>
            <p:nvSpPr>
              <p:cNvPr id="216" name="Rectangle 215"/>
              <p:cNvSpPr/>
              <p:nvPr/>
            </p:nvSpPr>
            <p:spPr>
              <a:xfrm>
                <a:off x="1437669" y="1844824"/>
                <a:ext cx="692756" cy="360040"/>
              </a:xfrm>
              <a:prstGeom prst="rect">
                <a:avLst/>
              </a:prstGeom>
              <a:solidFill>
                <a:schemeClr val="bg1"/>
              </a:solidFill>
              <a:ln w="6350">
                <a:solidFill>
                  <a:srgbClr val="52949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Effluent</a:t>
                </a:r>
                <a:endParaRPr lang="en-GB" sz="800" dirty="0">
                  <a:solidFill>
                    <a:schemeClr val="tx1"/>
                  </a:solidFill>
                </a:endParaRPr>
              </a:p>
            </p:txBody>
          </p:sp>
          <p:sp>
            <p:nvSpPr>
              <p:cNvPr id="217" name="Chord 216"/>
              <p:cNvSpPr/>
              <p:nvPr/>
            </p:nvSpPr>
            <p:spPr>
              <a:xfrm>
                <a:off x="1207810" y="1844437"/>
                <a:ext cx="432049" cy="360000"/>
              </a:xfrm>
              <a:prstGeom prst="chord">
                <a:avLst>
                  <a:gd name="adj1" fmla="val 5243982"/>
                  <a:gd name="adj2" fmla="val 16387372"/>
                </a:avLst>
              </a:prstGeom>
              <a:solidFill>
                <a:srgbClr val="529491"/>
              </a:solidFill>
              <a:ln w="6350">
                <a:solidFill>
                  <a:srgbClr val="5294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sp>
        <p:nvSpPr>
          <p:cNvPr id="2" name="Content Placeholder 1"/>
          <p:cNvSpPr>
            <a:spLocks noGrp="1"/>
          </p:cNvSpPr>
          <p:nvPr>
            <p:ph sz="quarter" idx="10"/>
          </p:nvPr>
        </p:nvSpPr>
        <p:spPr/>
        <p:txBody>
          <a:bodyPr/>
          <a:lstStyle/>
          <a:p>
            <a:r>
              <a:rPr lang="en-GB" dirty="0" smtClean="0"/>
              <a:t>System 8: Blackwater Transport to (Semi-) Centralized Treatment System</a:t>
            </a:r>
            <a:endParaRPr lang="en-GB" dirty="0"/>
          </a:p>
        </p:txBody>
      </p:sp>
      <p:grpSp>
        <p:nvGrpSpPr>
          <p:cNvPr id="153" name="Group 152"/>
          <p:cNvGrpSpPr/>
          <p:nvPr/>
        </p:nvGrpSpPr>
        <p:grpSpPr>
          <a:xfrm>
            <a:off x="2270058" y="3396789"/>
            <a:ext cx="882742" cy="360467"/>
            <a:chOff x="2149453" y="2780491"/>
            <a:chExt cx="882742" cy="360467"/>
          </a:xfrm>
        </p:grpSpPr>
        <p:sp>
          <p:nvSpPr>
            <p:cNvPr id="154" name="Diamond 153"/>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55" name="Group 154"/>
            <p:cNvGrpSpPr/>
            <p:nvPr/>
          </p:nvGrpSpPr>
          <p:grpSpPr>
            <a:xfrm>
              <a:off x="2149453" y="2780531"/>
              <a:ext cx="882741" cy="360427"/>
              <a:chOff x="1207810" y="1844437"/>
              <a:chExt cx="922615" cy="360427"/>
            </a:xfrm>
          </p:grpSpPr>
          <p:sp>
            <p:nvSpPr>
              <p:cNvPr id="156" name="Rectangle 155"/>
              <p:cNvSpPr/>
              <p:nvPr/>
            </p:nvSpPr>
            <p:spPr>
              <a:xfrm>
                <a:off x="1437669" y="1844824"/>
                <a:ext cx="692756" cy="360040"/>
              </a:xfrm>
              <a:prstGeom prst="rect">
                <a:avLst/>
              </a:prstGeom>
              <a:solidFill>
                <a:schemeClr val="bg1"/>
              </a:solidFill>
              <a:ln w="6350">
                <a:solidFill>
                  <a:srgbClr val="476666"/>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Blackwater</a:t>
                </a:r>
                <a:endParaRPr lang="en-GB" sz="800" dirty="0">
                  <a:solidFill>
                    <a:schemeClr val="tx1"/>
                  </a:solidFill>
                </a:endParaRPr>
              </a:p>
            </p:txBody>
          </p:sp>
          <p:sp>
            <p:nvSpPr>
              <p:cNvPr id="157" name="Chord 156"/>
              <p:cNvSpPr/>
              <p:nvPr/>
            </p:nvSpPr>
            <p:spPr>
              <a:xfrm>
                <a:off x="1207810" y="1844437"/>
                <a:ext cx="432049" cy="360000"/>
              </a:xfrm>
              <a:prstGeom prst="chord">
                <a:avLst>
                  <a:gd name="adj1" fmla="val 5243982"/>
                  <a:gd name="adj2" fmla="val 16387372"/>
                </a:avLst>
              </a:prstGeom>
              <a:solidFill>
                <a:srgbClr val="476666"/>
              </a:solidFill>
              <a:ln w="6350">
                <a:solidFill>
                  <a:srgbClr val="47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58" name="Group 157"/>
          <p:cNvGrpSpPr/>
          <p:nvPr/>
        </p:nvGrpSpPr>
        <p:grpSpPr>
          <a:xfrm>
            <a:off x="199729" y="5104661"/>
            <a:ext cx="882742" cy="360467"/>
            <a:chOff x="2149453" y="2780491"/>
            <a:chExt cx="882742" cy="360467"/>
          </a:xfrm>
        </p:grpSpPr>
        <p:sp>
          <p:nvSpPr>
            <p:cNvPr id="159" name="Diamond 15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60" name="Group 159"/>
            <p:cNvGrpSpPr/>
            <p:nvPr/>
          </p:nvGrpSpPr>
          <p:grpSpPr>
            <a:xfrm>
              <a:off x="2149453" y="2780531"/>
              <a:ext cx="882741" cy="360427"/>
              <a:chOff x="1207810" y="1844437"/>
              <a:chExt cx="922615" cy="360427"/>
            </a:xfrm>
          </p:grpSpPr>
          <p:sp>
            <p:nvSpPr>
              <p:cNvPr id="161" name="Rectangle 160"/>
              <p:cNvSpPr/>
              <p:nvPr/>
            </p:nvSpPr>
            <p:spPr>
              <a:xfrm>
                <a:off x="1437669" y="1844824"/>
                <a:ext cx="692756" cy="360040"/>
              </a:xfrm>
              <a:prstGeom prst="rect">
                <a:avLst/>
              </a:prstGeom>
              <a:solidFill>
                <a:schemeClr val="bg1"/>
              </a:solidFill>
              <a:ln w="6350">
                <a:solidFill>
                  <a:srgbClr val="F2CE9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Anal Cleansing Water</a:t>
                </a:r>
                <a:endParaRPr lang="en-GB" sz="800" dirty="0">
                  <a:solidFill>
                    <a:schemeClr val="tx1"/>
                  </a:solidFill>
                </a:endParaRPr>
              </a:p>
            </p:txBody>
          </p:sp>
          <p:sp>
            <p:nvSpPr>
              <p:cNvPr id="162" name="Chord 161"/>
              <p:cNvSpPr/>
              <p:nvPr/>
            </p:nvSpPr>
            <p:spPr>
              <a:xfrm>
                <a:off x="1207810" y="1844437"/>
                <a:ext cx="432049" cy="360000"/>
              </a:xfrm>
              <a:prstGeom prst="chord">
                <a:avLst>
                  <a:gd name="adj1" fmla="val 5243982"/>
                  <a:gd name="adj2" fmla="val 16387372"/>
                </a:avLst>
              </a:prstGeom>
              <a:solidFill>
                <a:srgbClr val="F2CE9D"/>
              </a:solidFill>
              <a:ln w="6350">
                <a:solidFill>
                  <a:srgbClr val="F2CE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68" name="Group 167"/>
          <p:cNvGrpSpPr/>
          <p:nvPr/>
        </p:nvGrpSpPr>
        <p:grpSpPr>
          <a:xfrm>
            <a:off x="199729" y="4419412"/>
            <a:ext cx="882742" cy="360467"/>
            <a:chOff x="2149453" y="2780491"/>
            <a:chExt cx="882742" cy="360467"/>
          </a:xfrm>
        </p:grpSpPr>
        <p:sp>
          <p:nvSpPr>
            <p:cNvPr id="169" name="Diamond 16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70" name="Group 169"/>
            <p:cNvGrpSpPr/>
            <p:nvPr/>
          </p:nvGrpSpPr>
          <p:grpSpPr>
            <a:xfrm>
              <a:off x="2149453" y="2780531"/>
              <a:ext cx="882741" cy="360427"/>
              <a:chOff x="1207810" y="1844437"/>
              <a:chExt cx="922615" cy="360427"/>
            </a:xfrm>
          </p:grpSpPr>
          <p:sp>
            <p:nvSpPr>
              <p:cNvPr id="176" name="Rectangle 175"/>
              <p:cNvSpPr/>
              <p:nvPr/>
            </p:nvSpPr>
            <p:spPr>
              <a:xfrm>
                <a:off x="1437669" y="1844824"/>
                <a:ext cx="692756" cy="360040"/>
              </a:xfrm>
              <a:prstGeom prst="rect">
                <a:avLst/>
              </a:prstGeom>
              <a:solidFill>
                <a:schemeClr val="bg1"/>
              </a:solidFill>
              <a:ln w="6350">
                <a:solidFill>
                  <a:srgbClr val="01BAE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Flushwater</a:t>
                </a:r>
                <a:endParaRPr lang="en-GB" sz="800" dirty="0">
                  <a:solidFill>
                    <a:schemeClr val="tx1"/>
                  </a:solidFill>
                </a:endParaRPr>
              </a:p>
            </p:txBody>
          </p:sp>
          <p:sp>
            <p:nvSpPr>
              <p:cNvPr id="177" name="Chord 176"/>
              <p:cNvSpPr/>
              <p:nvPr/>
            </p:nvSpPr>
            <p:spPr>
              <a:xfrm>
                <a:off x="1207810" y="1844437"/>
                <a:ext cx="432049" cy="360000"/>
              </a:xfrm>
              <a:prstGeom prst="chord">
                <a:avLst>
                  <a:gd name="adj1" fmla="val 5243982"/>
                  <a:gd name="adj2" fmla="val 16387372"/>
                </a:avLst>
              </a:prstGeom>
              <a:solidFill>
                <a:srgbClr val="01BAE5"/>
              </a:solidFill>
              <a:ln w="6350">
                <a:solidFill>
                  <a:srgbClr val="01BA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78" name="Group 177"/>
          <p:cNvGrpSpPr/>
          <p:nvPr/>
        </p:nvGrpSpPr>
        <p:grpSpPr>
          <a:xfrm>
            <a:off x="199729" y="5790366"/>
            <a:ext cx="882742" cy="360467"/>
            <a:chOff x="2149453" y="2780491"/>
            <a:chExt cx="882742" cy="360467"/>
          </a:xfrm>
        </p:grpSpPr>
        <p:sp>
          <p:nvSpPr>
            <p:cNvPr id="179" name="Diamond 17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80" name="Group 179"/>
            <p:cNvGrpSpPr/>
            <p:nvPr/>
          </p:nvGrpSpPr>
          <p:grpSpPr>
            <a:xfrm>
              <a:off x="2149453" y="2780531"/>
              <a:ext cx="882741" cy="360427"/>
              <a:chOff x="1207810" y="1844437"/>
              <a:chExt cx="922615" cy="360427"/>
            </a:xfrm>
          </p:grpSpPr>
          <p:sp>
            <p:nvSpPr>
              <p:cNvPr id="181" name="Rectangle 180"/>
              <p:cNvSpPr/>
              <p:nvPr/>
            </p:nvSpPr>
            <p:spPr>
              <a:xfrm>
                <a:off x="1437669" y="1844824"/>
                <a:ext cx="692756" cy="360040"/>
              </a:xfrm>
              <a:prstGeom prst="rect">
                <a:avLst/>
              </a:prstGeom>
              <a:solidFill>
                <a:schemeClr val="bg1"/>
              </a:solidFill>
              <a:ln w="6350">
                <a:solidFill>
                  <a:srgbClr val="F5B8F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Dry Cleansing Materials</a:t>
                </a:r>
                <a:endParaRPr lang="en-GB" sz="800" dirty="0">
                  <a:solidFill>
                    <a:schemeClr val="tx1"/>
                  </a:solidFill>
                </a:endParaRPr>
              </a:p>
            </p:txBody>
          </p:sp>
          <p:sp>
            <p:nvSpPr>
              <p:cNvPr id="182" name="Chord 181"/>
              <p:cNvSpPr/>
              <p:nvPr/>
            </p:nvSpPr>
            <p:spPr>
              <a:xfrm>
                <a:off x="1207810" y="1844437"/>
                <a:ext cx="432049" cy="360000"/>
              </a:xfrm>
              <a:prstGeom prst="chord">
                <a:avLst>
                  <a:gd name="adj1" fmla="val 5243982"/>
                  <a:gd name="adj2" fmla="val 16387372"/>
                </a:avLst>
              </a:prstGeom>
              <a:solidFill>
                <a:srgbClr val="F5B8FA"/>
              </a:solidFill>
              <a:ln w="6350">
                <a:solidFill>
                  <a:srgbClr val="F5B8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98" name="Group 197"/>
          <p:cNvGrpSpPr/>
          <p:nvPr/>
        </p:nvGrpSpPr>
        <p:grpSpPr>
          <a:xfrm>
            <a:off x="199729" y="3746074"/>
            <a:ext cx="882742" cy="360467"/>
            <a:chOff x="2149453" y="2780491"/>
            <a:chExt cx="882742" cy="360467"/>
          </a:xfrm>
        </p:grpSpPr>
        <p:sp>
          <p:nvSpPr>
            <p:cNvPr id="199" name="Diamond 19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00" name="Group 199"/>
            <p:cNvGrpSpPr/>
            <p:nvPr/>
          </p:nvGrpSpPr>
          <p:grpSpPr>
            <a:xfrm>
              <a:off x="2149453" y="2780531"/>
              <a:ext cx="882741" cy="360427"/>
              <a:chOff x="1207810" y="1844437"/>
              <a:chExt cx="922615" cy="360427"/>
            </a:xfrm>
          </p:grpSpPr>
          <p:sp>
            <p:nvSpPr>
              <p:cNvPr id="201" name="Rectangle 200"/>
              <p:cNvSpPr/>
              <p:nvPr/>
            </p:nvSpPr>
            <p:spPr>
              <a:xfrm>
                <a:off x="1437669" y="1844824"/>
                <a:ext cx="692756" cy="360040"/>
              </a:xfrm>
              <a:prstGeom prst="rect">
                <a:avLst/>
              </a:prstGeom>
              <a:solidFill>
                <a:schemeClr val="bg1"/>
              </a:solidFill>
              <a:ln w="6350">
                <a:solidFill>
                  <a:srgbClr val="FFF24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Urine</a:t>
                </a:r>
                <a:endParaRPr lang="en-GB" sz="800" dirty="0">
                  <a:solidFill>
                    <a:schemeClr val="tx1"/>
                  </a:solidFill>
                </a:endParaRPr>
              </a:p>
            </p:txBody>
          </p:sp>
          <p:sp>
            <p:nvSpPr>
              <p:cNvPr id="202" name="Chord 201"/>
              <p:cNvSpPr/>
              <p:nvPr/>
            </p:nvSpPr>
            <p:spPr>
              <a:xfrm>
                <a:off x="1207810" y="1844437"/>
                <a:ext cx="432049" cy="360000"/>
              </a:xfrm>
              <a:prstGeom prst="chord">
                <a:avLst>
                  <a:gd name="adj1" fmla="val 5243982"/>
                  <a:gd name="adj2" fmla="val 16387372"/>
                </a:avLst>
              </a:prstGeom>
              <a:solidFill>
                <a:srgbClr val="FFF24D"/>
              </a:solidFill>
              <a:ln w="6350">
                <a:solidFill>
                  <a:srgbClr val="FFF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208" name="Group 207"/>
          <p:cNvGrpSpPr/>
          <p:nvPr/>
        </p:nvGrpSpPr>
        <p:grpSpPr>
          <a:xfrm>
            <a:off x="7782923" y="5105088"/>
            <a:ext cx="882742" cy="360467"/>
            <a:chOff x="2149453" y="2780491"/>
            <a:chExt cx="882742" cy="360467"/>
          </a:xfrm>
        </p:grpSpPr>
        <p:sp>
          <p:nvSpPr>
            <p:cNvPr id="209" name="Diamond 20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10" name="Group 209"/>
            <p:cNvGrpSpPr/>
            <p:nvPr/>
          </p:nvGrpSpPr>
          <p:grpSpPr>
            <a:xfrm>
              <a:off x="2149453" y="2780531"/>
              <a:ext cx="882741" cy="360427"/>
              <a:chOff x="1207810" y="1844437"/>
              <a:chExt cx="922615" cy="360427"/>
            </a:xfrm>
          </p:grpSpPr>
          <p:sp>
            <p:nvSpPr>
              <p:cNvPr id="211" name="Rectangle 210"/>
              <p:cNvSpPr/>
              <p:nvPr/>
            </p:nvSpPr>
            <p:spPr>
              <a:xfrm>
                <a:off x="1437669" y="1844824"/>
                <a:ext cx="692756" cy="360040"/>
              </a:xfrm>
              <a:prstGeom prst="rect">
                <a:avLst/>
              </a:prstGeom>
              <a:solidFill>
                <a:schemeClr val="bg1"/>
              </a:solidFill>
              <a:ln w="6350">
                <a:solidFill>
                  <a:srgbClr val="80664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Sludge</a:t>
                </a:r>
                <a:endParaRPr lang="en-GB" sz="800" dirty="0">
                  <a:solidFill>
                    <a:schemeClr val="tx1"/>
                  </a:solidFill>
                </a:endParaRPr>
              </a:p>
            </p:txBody>
          </p:sp>
          <p:sp>
            <p:nvSpPr>
              <p:cNvPr id="212" name="Chord 211"/>
              <p:cNvSpPr/>
              <p:nvPr/>
            </p:nvSpPr>
            <p:spPr>
              <a:xfrm>
                <a:off x="1207810" y="1844437"/>
                <a:ext cx="432049" cy="360000"/>
              </a:xfrm>
              <a:prstGeom prst="chord">
                <a:avLst>
                  <a:gd name="adj1" fmla="val 5243982"/>
                  <a:gd name="adj2" fmla="val 16387372"/>
                </a:avLst>
              </a:prstGeom>
              <a:solidFill>
                <a:srgbClr val="806640"/>
              </a:solidFill>
              <a:ln w="6350">
                <a:solidFill>
                  <a:srgbClr val="806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cxnSp>
        <p:nvCxnSpPr>
          <p:cNvPr id="228" name="Elbow Connector 227"/>
          <p:cNvCxnSpPr>
            <a:stCxn id="219" idx="3"/>
            <a:endCxn id="620" idx="1"/>
          </p:cNvCxnSpPr>
          <p:nvPr/>
        </p:nvCxnSpPr>
        <p:spPr>
          <a:xfrm>
            <a:off x="1082471" y="3229503"/>
            <a:ext cx="150496" cy="343145"/>
          </a:xfrm>
          <a:prstGeom prst="bentConnector3">
            <a:avLst>
              <a:gd name="adj1" fmla="val 3101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37" name="Elbow Connector 236"/>
          <p:cNvCxnSpPr>
            <a:stCxn id="179" idx="3"/>
            <a:endCxn id="617" idx="1"/>
          </p:cNvCxnSpPr>
          <p:nvPr/>
        </p:nvCxnSpPr>
        <p:spPr>
          <a:xfrm flipV="1">
            <a:off x="1082471" y="3572648"/>
            <a:ext cx="152233" cy="2397738"/>
          </a:xfrm>
          <a:prstGeom prst="bentConnector3">
            <a:avLst>
              <a:gd name="adj1" fmla="val 24973"/>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50" name="Group 149"/>
          <p:cNvGrpSpPr/>
          <p:nvPr/>
        </p:nvGrpSpPr>
        <p:grpSpPr>
          <a:xfrm>
            <a:off x="6560840" y="2564904"/>
            <a:ext cx="898003" cy="1742343"/>
            <a:chOff x="6560840" y="2564904"/>
            <a:chExt cx="898003" cy="1742343"/>
          </a:xfrm>
        </p:grpSpPr>
        <p:sp>
          <p:nvSpPr>
            <p:cNvPr id="633" name="Rectangle 632"/>
            <p:cNvSpPr/>
            <p:nvPr/>
          </p:nvSpPr>
          <p:spPr>
            <a:xfrm>
              <a:off x="6564585" y="3442857"/>
              <a:ext cx="892522" cy="269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483" name="Group 482"/>
            <p:cNvGrpSpPr/>
            <p:nvPr/>
          </p:nvGrpSpPr>
          <p:grpSpPr>
            <a:xfrm>
              <a:off x="6560840" y="2564904"/>
              <a:ext cx="898003" cy="1742343"/>
              <a:chOff x="6560840" y="1988840"/>
              <a:chExt cx="898003" cy="1742343"/>
            </a:xfrm>
          </p:grpSpPr>
          <p:sp>
            <p:nvSpPr>
              <p:cNvPr id="470" name="Rectangle 469"/>
              <p:cNvSpPr/>
              <p:nvPr/>
            </p:nvSpPr>
            <p:spPr>
              <a:xfrm>
                <a:off x="6890866" y="3601431"/>
                <a:ext cx="109076" cy="1283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79" name="Rectangle 478"/>
              <p:cNvSpPr/>
              <p:nvPr/>
            </p:nvSpPr>
            <p:spPr>
              <a:xfrm>
                <a:off x="7027478" y="3602882"/>
                <a:ext cx="109076" cy="1283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396" name="Group 395"/>
              <p:cNvGrpSpPr/>
              <p:nvPr/>
            </p:nvGrpSpPr>
            <p:grpSpPr>
              <a:xfrm>
                <a:off x="6560840" y="1988840"/>
                <a:ext cx="898003" cy="1736991"/>
                <a:chOff x="4160912" y="1412429"/>
                <a:chExt cx="898003" cy="360040"/>
              </a:xfrm>
            </p:grpSpPr>
            <p:sp>
              <p:nvSpPr>
                <p:cNvPr id="397" name="Rectangle 396"/>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98" name="Group 397"/>
                <p:cNvGrpSpPr/>
                <p:nvPr/>
              </p:nvGrpSpPr>
              <p:grpSpPr>
                <a:xfrm>
                  <a:off x="4162648" y="1412429"/>
                  <a:ext cx="896267" cy="360040"/>
                  <a:chOff x="1234157" y="1484784"/>
                  <a:chExt cx="896267" cy="360040"/>
                </a:xfrm>
              </p:grpSpPr>
              <p:sp>
                <p:nvSpPr>
                  <p:cNvPr id="399" name="Rectangle 398"/>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46800" rIns="0" bIns="46800" rtlCol="0" anchor="t" anchorCtr="0"/>
                  <a:lstStyle/>
                  <a:p>
                    <a:r>
                      <a:rPr lang="de-CH" sz="800" dirty="0" smtClean="0"/>
                      <a:t>T.1</a:t>
                    </a:r>
                  </a:p>
                  <a:p>
                    <a:r>
                      <a:rPr lang="de-CH" sz="800" dirty="0" smtClean="0"/>
                      <a:t>T.2</a:t>
                    </a:r>
                  </a:p>
                  <a:p>
                    <a:r>
                      <a:rPr lang="de-CH" sz="800" dirty="0" smtClean="0"/>
                      <a:t>T.3</a:t>
                    </a:r>
                  </a:p>
                  <a:p>
                    <a:r>
                      <a:rPr lang="de-CH" sz="800" dirty="0" smtClean="0"/>
                      <a:t>T.4</a:t>
                    </a:r>
                  </a:p>
                  <a:p>
                    <a:endParaRPr lang="de-CH" sz="800" dirty="0"/>
                  </a:p>
                  <a:p>
                    <a:r>
                      <a:rPr lang="de-CH" sz="800" dirty="0" smtClean="0"/>
                      <a:t>T.5</a:t>
                    </a:r>
                  </a:p>
                  <a:p>
                    <a:r>
                      <a:rPr lang="de-CH" sz="800" dirty="0" smtClean="0"/>
                      <a:t>T.6</a:t>
                    </a:r>
                  </a:p>
                  <a:p>
                    <a:r>
                      <a:rPr lang="de-CH" sz="800" dirty="0" smtClean="0"/>
                      <a:t>T.7</a:t>
                    </a:r>
                  </a:p>
                  <a:p>
                    <a:r>
                      <a:rPr lang="de-CH" sz="800" dirty="0" smtClean="0"/>
                      <a:t>T.8</a:t>
                    </a:r>
                  </a:p>
                  <a:p>
                    <a:r>
                      <a:rPr lang="de-CH" sz="800" dirty="0" smtClean="0"/>
                      <a:t>T.9</a:t>
                    </a:r>
                  </a:p>
                  <a:p>
                    <a:r>
                      <a:rPr lang="de-CH" sz="800" dirty="0" smtClean="0"/>
                      <a:t>T.10</a:t>
                    </a:r>
                  </a:p>
                  <a:p>
                    <a:r>
                      <a:rPr lang="de-CH" sz="800" dirty="0" smtClean="0"/>
                      <a:t>T.11</a:t>
                    </a:r>
                  </a:p>
                  <a:p>
                    <a:r>
                      <a:rPr lang="de-CH" sz="800" dirty="0" smtClean="0"/>
                      <a:t>T.12</a:t>
                    </a:r>
                    <a:endParaRPr lang="en-GB" sz="800" dirty="0"/>
                  </a:p>
                </p:txBody>
              </p:sp>
              <p:sp>
                <p:nvSpPr>
                  <p:cNvPr id="400" name="Rectangle 399"/>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7200" rtlCol="0" anchor="t" anchorCtr="0"/>
                  <a:lstStyle/>
                  <a:p>
                    <a:r>
                      <a:rPr lang="en-GB" sz="800" dirty="0" smtClean="0">
                        <a:solidFill>
                          <a:schemeClr val="tx1"/>
                        </a:solidFill>
                      </a:rPr>
                      <a:t>Settler</a:t>
                    </a:r>
                  </a:p>
                  <a:p>
                    <a:r>
                      <a:rPr lang="en-GB" sz="800" dirty="0" err="1" smtClean="0">
                        <a:solidFill>
                          <a:schemeClr val="tx1"/>
                        </a:solidFill>
                      </a:rPr>
                      <a:t>Imhoff</a:t>
                    </a:r>
                    <a:r>
                      <a:rPr lang="en-GB" sz="800" dirty="0" smtClean="0">
                        <a:solidFill>
                          <a:schemeClr val="tx1"/>
                        </a:solidFill>
                      </a:rPr>
                      <a:t> Tank</a:t>
                    </a:r>
                  </a:p>
                  <a:p>
                    <a:r>
                      <a:rPr lang="en-GB" sz="800" dirty="0" smtClean="0">
                        <a:solidFill>
                          <a:schemeClr val="tx1"/>
                        </a:solidFill>
                      </a:rPr>
                      <a:t>ABR</a:t>
                    </a:r>
                  </a:p>
                  <a:p>
                    <a:r>
                      <a:rPr lang="en-GB" sz="800" dirty="0" smtClean="0">
                        <a:solidFill>
                          <a:schemeClr val="tx1"/>
                        </a:solidFill>
                      </a:rPr>
                      <a:t>Anaerobic Filter</a:t>
                    </a:r>
                  </a:p>
                  <a:p>
                    <a:r>
                      <a:rPr lang="en-GB" sz="800" dirty="0" smtClean="0">
                        <a:solidFill>
                          <a:schemeClr val="tx1"/>
                        </a:solidFill>
                      </a:rPr>
                      <a:t>WSP</a:t>
                    </a:r>
                  </a:p>
                  <a:p>
                    <a:r>
                      <a:rPr lang="en-GB" sz="800" dirty="0" smtClean="0">
                        <a:solidFill>
                          <a:schemeClr val="tx1"/>
                        </a:solidFill>
                      </a:rPr>
                      <a:t>Aerated Pond</a:t>
                    </a:r>
                  </a:p>
                  <a:p>
                    <a:r>
                      <a:rPr lang="en-GB" sz="800" dirty="0" smtClean="0">
                        <a:solidFill>
                          <a:schemeClr val="tx1"/>
                        </a:solidFill>
                      </a:rPr>
                      <a:t>FWS CW</a:t>
                    </a:r>
                  </a:p>
                  <a:p>
                    <a:r>
                      <a:rPr lang="en-GB" sz="800" dirty="0" smtClean="0">
                        <a:solidFill>
                          <a:schemeClr val="tx1"/>
                        </a:solidFill>
                      </a:rPr>
                      <a:t>HSF CW</a:t>
                    </a:r>
                  </a:p>
                  <a:p>
                    <a:r>
                      <a:rPr lang="en-GB" sz="800" dirty="0" smtClean="0">
                        <a:solidFill>
                          <a:schemeClr val="tx1"/>
                        </a:solidFill>
                      </a:rPr>
                      <a:t>VF CW</a:t>
                    </a:r>
                  </a:p>
                  <a:p>
                    <a:r>
                      <a:rPr lang="en-GB" sz="800" dirty="0" smtClean="0">
                        <a:solidFill>
                          <a:schemeClr val="tx1"/>
                        </a:solidFill>
                      </a:rPr>
                      <a:t>Trickling Filter</a:t>
                    </a:r>
                  </a:p>
                  <a:p>
                    <a:r>
                      <a:rPr lang="en-GB" sz="800" dirty="0" smtClean="0">
                        <a:solidFill>
                          <a:schemeClr val="tx1"/>
                        </a:solidFill>
                      </a:rPr>
                      <a:t>UASB</a:t>
                    </a:r>
                  </a:p>
                  <a:p>
                    <a:r>
                      <a:rPr lang="en-GB" sz="800" dirty="0" smtClean="0">
                        <a:solidFill>
                          <a:schemeClr val="tx1"/>
                        </a:solidFill>
                      </a:rPr>
                      <a:t>Activated Sludge</a:t>
                    </a:r>
                    <a:endParaRPr lang="en-GB" sz="800" dirty="0">
                      <a:solidFill>
                        <a:schemeClr val="tx1"/>
                      </a:solidFill>
                    </a:endParaRPr>
                  </a:p>
                </p:txBody>
              </p:sp>
            </p:grpSp>
          </p:grpSp>
        </p:grpSp>
      </p:grpSp>
      <p:grpSp>
        <p:nvGrpSpPr>
          <p:cNvPr id="420" name="Group 419"/>
          <p:cNvGrpSpPr/>
          <p:nvPr/>
        </p:nvGrpSpPr>
        <p:grpSpPr>
          <a:xfrm>
            <a:off x="8807426" y="3190741"/>
            <a:ext cx="896267" cy="764818"/>
            <a:chOff x="6277169" y="944724"/>
            <a:chExt cx="896267" cy="360040"/>
          </a:xfrm>
        </p:grpSpPr>
        <p:sp>
          <p:nvSpPr>
            <p:cNvPr id="421" name="Rectangle 420"/>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22" name="Group 421"/>
            <p:cNvGrpSpPr/>
            <p:nvPr/>
          </p:nvGrpSpPr>
          <p:grpSpPr>
            <a:xfrm>
              <a:off x="6277169" y="944724"/>
              <a:ext cx="896267" cy="360040"/>
              <a:chOff x="1234157" y="1484784"/>
              <a:chExt cx="896267" cy="360040"/>
            </a:xfrm>
          </p:grpSpPr>
          <p:sp>
            <p:nvSpPr>
              <p:cNvPr id="423" name="Rectangle 422"/>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46800" rIns="0" bIns="46800" rtlCol="0" anchor="t" anchorCtr="0"/>
              <a:lstStyle/>
              <a:p>
                <a:r>
                  <a:rPr lang="de-CH" sz="800" dirty="0"/>
                  <a:t>D.6</a:t>
                </a:r>
              </a:p>
              <a:p>
                <a:r>
                  <a:rPr lang="de-CH" sz="800" dirty="0"/>
                  <a:t>D.9</a:t>
                </a:r>
              </a:p>
              <a:p>
                <a:r>
                  <a:rPr lang="en-GB" sz="800" dirty="0"/>
                  <a:t>D.10</a:t>
                </a:r>
              </a:p>
              <a:p>
                <a:r>
                  <a:rPr lang="en-GB" sz="800" dirty="0"/>
                  <a:t>D.11</a:t>
                </a:r>
              </a:p>
            </p:txBody>
          </p:sp>
          <p:sp>
            <p:nvSpPr>
              <p:cNvPr id="424" name="Rectangle 423"/>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lang="en-GB" sz="800" dirty="0">
                    <a:solidFill>
                      <a:schemeClr val="tx1"/>
                    </a:solidFill>
                  </a:rPr>
                  <a:t>Irrigation</a:t>
                </a:r>
              </a:p>
              <a:p>
                <a:r>
                  <a:rPr lang="en-GB" sz="800" dirty="0">
                    <a:solidFill>
                      <a:schemeClr val="tx1"/>
                    </a:solidFill>
                  </a:rPr>
                  <a:t>Fish Pond</a:t>
                </a:r>
              </a:p>
              <a:p>
                <a:r>
                  <a:rPr lang="en-GB" sz="800" dirty="0">
                    <a:solidFill>
                      <a:schemeClr val="tx1"/>
                    </a:solidFill>
                  </a:rPr>
                  <a:t>Plant Pond</a:t>
                </a:r>
              </a:p>
              <a:p>
                <a:r>
                  <a:rPr lang="en-GB" sz="800" dirty="0">
                    <a:solidFill>
                      <a:schemeClr val="tx1"/>
                    </a:solidFill>
                  </a:rPr>
                  <a:t>Disposal / Recharge</a:t>
                </a:r>
              </a:p>
            </p:txBody>
          </p:sp>
        </p:grpSp>
      </p:grpSp>
      <p:grpSp>
        <p:nvGrpSpPr>
          <p:cNvPr id="425" name="Group 424"/>
          <p:cNvGrpSpPr/>
          <p:nvPr/>
        </p:nvGrpSpPr>
        <p:grpSpPr>
          <a:xfrm>
            <a:off x="8807426" y="4973322"/>
            <a:ext cx="896267" cy="612420"/>
            <a:chOff x="6277169" y="944724"/>
            <a:chExt cx="896267" cy="360041"/>
          </a:xfrm>
        </p:grpSpPr>
        <p:sp>
          <p:nvSpPr>
            <p:cNvPr id="426" name="Rectangle 425"/>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27" name="Group 426"/>
            <p:cNvGrpSpPr/>
            <p:nvPr/>
          </p:nvGrpSpPr>
          <p:grpSpPr>
            <a:xfrm>
              <a:off x="6277169" y="944724"/>
              <a:ext cx="896267" cy="360041"/>
              <a:chOff x="1234157" y="1484784"/>
              <a:chExt cx="896267" cy="360041"/>
            </a:xfrm>
          </p:grpSpPr>
          <p:sp>
            <p:nvSpPr>
              <p:cNvPr id="428" name="Rectangle 427"/>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46800" rIns="0" bIns="46800" rtlCol="0" anchor="t" anchorCtr="0"/>
              <a:lstStyle/>
              <a:p>
                <a:r>
                  <a:rPr lang="de-CH" sz="800" dirty="0"/>
                  <a:t>D.5</a:t>
                </a:r>
              </a:p>
              <a:p>
                <a:r>
                  <a:rPr lang="de-CH" sz="800" dirty="0"/>
                  <a:t>D.12</a:t>
                </a:r>
              </a:p>
            </p:txBody>
          </p:sp>
          <p:sp>
            <p:nvSpPr>
              <p:cNvPr id="429" name="Rectangle 428"/>
              <p:cNvSpPr/>
              <p:nvPr/>
            </p:nvSpPr>
            <p:spPr>
              <a:xfrm>
                <a:off x="1481829" y="1484785"/>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lang="en-GB" sz="800" dirty="0">
                    <a:solidFill>
                      <a:schemeClr val="tx1"/>
                    </a:solidFill>
                  </a:rPr>
                  <a:t>Application</a:t>
                </a:r>
              </a:p>
              <a:p>
                <a:r>
                  <a:rPr lang="en-GB" sz="800" dirty="0">
                    <a:solidFill>
                      <a:schemeClr val="tx1"/>
                    </a:solidFill>
                  </a:rPr>
                  <a:t>Surface Disposal </a:t>
                </a:r>
                <a:r>
                  <a:rPr lang="en-GB" sz="800" dirty="0" smtClean="0">
                    <a:solidFill>
                      <a:schemeClr val="tx1"/>
                    </a:solidFill>
                  </a:rPr>
                  <a:t>and Storage</a:t>
                </a:r>
                <a:endParaRPr lang="en-GB" sz="800" dirty="0">
                  <a:solidFill>
                    <a:schemeClr val="tx1"/>
                  </a:solidFill>
                </a:endParaRPr>
              </a:p>
            </p:txBody>
          </p:sp>
        </p:grpSp>
      </p:grpSp>
      <p:cxnSp>
        <p:nvCxnSpPr>
          <p:cNvPr id="460" name="Elbow Connector 459"/>
          <p:cNvCxnSpPr>
            <a:stCxn id="214" idx="3"/>
            <a:endCxn id="423" idx="1"/>
          </p:cNvCxnSpPr>
          <p:nvPr/>
        </p:nvCxnSpPr>
        <p:spPr>
          <a:xfrm flipV="1">
            <a:off x="8665666" y="3573150"/>
            <a:ext cx="141760" cy="1659"/>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63" name="Elbow Connector 462"/>
          <p:cNvCxnSpPr>
            <a:stCxn id="176" idx="3"/>
            <a:endCxn id="617" idx="1"/>
          </p:cNvCxnSpPr>
          <p:nvPr/>
        </p:nvCxnSpPr>
        <p:spPr>
          <a:xfrm flipV="1">
            <a:off x="1082470" y="3572648"/>
            <a:ext cx="152234" cy="1027211"/>
          </a:xfrm>
          <a:prstGeom prst="bentConnector3">
            <a:avLst>
              <a:gd name="adj1" fmla="val 37486"/>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68" name="Elbow Connector 467"/>
          <p:cNvCxnSpPr>
            <a:stCxn id="472" idx="0"/>
            <a:endCxn id="470" idx="2"/>
          </p:cNvCxnSpPr>
          <p:nvPr/>
        </p:nvCxnSpPr>
        <p:spPr>
          <a:xfrm rot="5400000" flipH="1" flipV="1">
            <a:off x="6850861" y="4399069"/>
            <a:ext cx="187816" cy="127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77" name="Elbow Connector 476"/>
          <p:cNvCxnSpPr>
            <a:stCxn id="479" idx="2"/>
            <a:endCxn id="478" idx="0"/>
          </p:cNvCxnSpPr>
          <p:nvPr/>
        </p:nvCxnSpPr>
        <p:spPr>
          <a:xfrm rot="16200000" flipH="1">
            <a:off x="6989268" y="4399995"/>
            <a:ext cx="187262" cy="1766"/>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93" name="Elbow Connector 492"/>
          <p:cNvCxnSpPr>
            <a:stCxn id="181" idx="3"/>
            <a:endCxn id="497" idx="1"/>
          </p:cNvCxnSpPr>
          <p:nvPr/>
        </p:nvCxnSpPr>
        <p:spPr>
          <a:xfrm flipV="1">
            <a:off x="1082470" y="5970386"/>
            <a:ext cx="7723219" cy="0"/>
          </a:xfrm>
          <a:prstGeom prst="bentConnector3">
            <a:avLst>
              <a:gd name="adj1" fmla="val 50000"/>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494" name="Group 493"/>
          <p:cNvGrpSpPr/>
          <p:nvPr/>
        </p:nvGrpSpPr>
        <p:grpSpPr>
          <a:xfrm>
            <a:off x="8805689" y="5790366"/>
            <a:ext cx="896267" cy="360040"/>
            <a:chOff x="6277169" y="944724"/>
            <a:chExt cx="896267" cy="360040"/>
          </a:xfrm>
        </p:grpSpPr>
        <p:sp>
          <p:nvSpPr>
            <p:cNvPr id="495" name="Rectangle 494"/>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496" name="Group 495"/>
            <p:cNvGrpSpPr/>
            <p:nvPr/>
          </p:nvGrpSpPr>
          <p:grpSpPr>
            <a:xfrm>
              <a:off x="6277169" y="944724"/>
              <a:ext cx="896267" cy="360040"/>
              <a:chOff x="1234157" y="1484784"/>
              <a:chExt cx="896267" cy="360040"/>
            </a:xfrm>
          </p:grpSpPr>
          <p:sp>
            <p:nvSpPr>
              <p:cNvPr id="497" name="Rectangle 496"/>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lgn="ctr"/>
                <a:r>
                  <a:rPr lang="de-CH" sz="800" dirty="0" smtClean="0"/>
                  <a:t>D.12</a:t>
                </a:r>
                <a:endParaRPr lang="en-GB" sz="800" dirty="0"/>
              </a:p>
            </p:txBody>
          </p:sp>
          <p:sp>
            <p:nvSpPr>
              <p:cNvPr id="498" name="Rectangle 497"/>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Surface Disposal and Storage</a:t>
                </a:r>
                <a:endParaRPr lang="en-GB" sz="800" dirty="0">
                  <a:solidFill>
                    <a:schemeClr val="tx1"/>
                  </a:solidFill>
                </a:endParaRPr>
              </a:p>
            </p:txBody>
          </p:sp>
        </p:grpSp>
      </p:grpSp>
      <p:cxnSp>
        <p:nvCxnSpPr>
          <p:cNvPr id="499" name="Elbow Connector 498"/>
          <p:cNvCxnSpPr>
            <a:stCxn id="619" idx="3"/>
            <a:endCxn id="154" idx="1"/>
          </p:cNvCxnSpPr>
          <p:nvPr/>
        </p:nvCxnSpPr>
        <p:spPr>
          <a:xfrm>
            <a:off x="2129234" y="3572648"/>
            <a:ext cx="141566" cy="4161"/>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585" name="Group 584"/>
          <p:cNvGrpSpPr/>
          <p:nvPr/>
        </p:nvGrpSpPr>
        <p:grpSpPr>
          <a:xfrm>
            <a:off x="199728" y="2392607"/>
            <a:ext cx="882742" cy="360467"/>
            <a:chOff x="2149453" y="2780491"/>
            <a:chExt cx="882742" cy="360467"/>
          </a:xfrm>
        </p:grpSpPr>
        <p:sp>
          <p:nvSpPr>
            <p:cNvPr id="586" name="Diamond 585"/>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587" name="Group 586"/>
            <p:cNvGrpSpPr/>
            <p:nvPr/>
          </p:nvGrpSpPr>
          <p:grpSpPr>
            <a:xfrm>
              <a:off x="2149453" y="2780531"/>
              <a:ext cx="882741" cy="360427"/>
              <a:chOff x="1207810" y="1844437"/>
              <a:chExt cx="922615" cy="360427"/>
            </a:xfrm>
          </p:grpSpPr>
          <p:sp>
            <p:nvSpPr>
              <p:cNvPr id="588" name="Rectangle 587"/>
              <p:cNvSpPr/>
              <p:nvPr/>
            </p:nvSpPr>
            <p:spPr>
              <a:xfrm>
                <a:off x="1437669" y="1844824"/>
                <a:ext cx="692756" cy="360040"/>
              </a:xfrm>
              <a:prstGeom prst="rect">
                <a:avLst/>
              </a:prstGeom>
              <a:solidFill>
                <a:schemeClr val="bg1"/>
              </a:solidFill>
              <a:ln w="6350">
                <a:solidFill>
                  <a:srgbClr val="B8CCCC"/>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Greywater</a:t>
                </a:r>
                <a:endParaRPr lang="en-GB" sz="800" dirty="0">
                  <a:solidFill>
                    <a:schemeClr val="tx1"/>
                  </a:solidFill>
                </a:endParaRPr>
              </a:p>
            </p:txBody>
          </p:sp>
          <p:sp>
            <p:nvSpPr>
              <p:cNvPr id="589" name="Chord 588"/>
              <p:cNvSpPr/>
              <p:nvPr/>
            </p:nvSpPr>
            <p:spPr>
              <a:xfrm>
                <a:off x="1207810" y="1844437"/>
                <a:ext cx="432049" cy="360000"/>
              </a:xfrm>
              <a:prstGeom prst="chord">
                <a:avLst>
                  <a:gd name="adj1" fmla="val 5243982"/>
                  <a:gd name="adj2" fmla="val 16387372"/>
                </a:avLst>
              </a:prstGeom>
              <a:solidFill>
                <a:srgbClr val="B8CCCC"/>
              </a:solidFill>
              <a:ln w="6350">
                <a:solidFill>
                  <a:srgbClr val="B8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590" name="Group 589"/>
          <p:cNvGrpSpPr/>
          <p:nvPr/>
        </p:nvGrpSpPr>
        <p:grpSpPr>
          <a:xfrm>
            <a:off x="202556" y="1726727"/>
            <a:ext cx="882742" cy="360467"/>
            <a:chOff x="2149453" y="2780491"/>
            <a:chExt cx="882742" cy="360467"/>
          </a:xfrm>
        </p:grpSpPr>
        <p:sp>
          <p:nvSpPr>
            <p:cNvPr id="591" name="Diamond 590"/>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592" name="Group 591"/>
            <p:cNvGrpSpPr/>
            <p:nvPr/>
          </p:nvGrpSpPr>
          <p:grpSpPr>
            <a:xfrm>
              <a:off x="2149453" y="2780531"/>
              <a:ext cx="882741" cy="360427"/>
              <a:chOff x="1207810" y="1844437"/>
              <a:chExt cx="922615" cy="360427"/>
            </a:xfrm>
          </p:grpSpPr>
          <p:sp>
            <p:nvSpPr>
              <p:cNvPr id="593" name="Rectangle 592"/>
              <p:cNvSpPr/>
              <p:nvPr/>
            </p:nvSpPr>
            <p:spPr>
              <a:xfrm>
                <a:off x="1437669" y="1844824"/>
                <a:ext cx="692756" cy="360040"/>
              </a:xfrm>
              <a:prstGeom prst="rect">
                <a:avLst/>
              </a:prstGeom>
              <a:solidFill>
                <a:schemeClr val="bg1"/>
              </a:solidFill>
              <a:ln w="6350">
                <a:solidFill>
                  <a:srgbClr val="26C0A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Stormwater</a:t>
                </a:r>
                <a:endParaRPr lang="en-GB" sz="800" dirty="0">
                  <a:solidFill>
                    <a:schemeClr val="tx1"/>
                  </a:solidFill>
                </a:endParaRPr>
              </a:p>
            </p:txBody>
          </p:sp>
          <p:sp>
            <p:nvSpPr>
              <p:cNvPr id="594" name="Chord 593"/>
              <p:cNvSpPr/>
              <p:nvPr/>
            </p:nvSpPr>
            <p:spPr>
              <a:xfrm>
                <a:off x="1207810" y="1844437"/>
                <a:ext cx="432049" cy="360000"/>
              </a:xfrm>
              <a:prstGeom prst="chord">
                <a:avLst>
                  <a:gd name="adj1" fmla="val 5243982"/>
                  <a:gd name="adj2" fmla="val 16387372"/>
                </a:avLst>
              </a:prstGeom>
              <a:solidFill>
                <a:srgbClr val="26C0AA"/>
              </a:solidFill>
              <a:ln w="6350">
                <a:solidFill>
                  <a:srgbClr val="26C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605" name="Group 604"/>
          <p:cNvGrpSpPr/>
          <p:nvPr/>
        </p:nvGrpSpPr>
        <p:grpSpPr>
          <a:xfrm>
            <a:off x="8815116" y="1722016"/>
            <a:ext cx="896267" cy="360040"/>
            <a:chOff x="6277169" y="944724"/>
            <a:chExt cx="896267" cy="360040"/>
          </a:xfrm>
        </p:grpSpPr>
        <p:sp>
          <p:nvSpPr>
            <p:cNvPr id="606" name="Rectangle 605"/>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607" name="Group 606"/>
            <p:cNvGrpSpPr/>
            <p:nvPr/>
          </p:nvGrpSpPr>
          <p:grpSpPr>
            <a:xfrm>
              <a:off x="6277169" y="944724"/>
              <a:ext cx="896267" cy="360040"/>
              <a:chOff x="1234157" y="1484784"/>
              <a:chExt cx="896267" cy="360040"/>
            </a:xfrm>
          </p:grpSpPr>
          <p:sp>
            <p:nvSpPr>
              <p:cNvPr id="608" name="Rectangle 607"/>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D.11</a:t>
                </a:r>
                <a:endParaRPr lang="en-GB" sz="800" dirty="0"/>
              </a:p>
            </p:txBody>
          </p:sp>
          <p:sp>
            <p:nvSpPr>
              <p:cNvPr id="609" name="Rectangle 608"/>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a:solidFill>
                      <a:schemeClr val="tx1"/>
                    </a:solidFill>
                  </a:rPr>
                  <a:t>Disposal / Recharge</a:t>
                </a:r>
              </a:p>
            </p:txBody>
          </p:sp>
        </p:grpSp>
      </p:grpSp>
      <p:cxnSp>
        <p:nvCxnSpPr>
          <p:cNvPr id="610" name="Elbow Connector 609"/>
          <p:cNvCxnSpPr>
            <a:stCxn id="586" idx="3"/>
            <a:endCxn id="283" idx="0"/>
          </p:cNvCxnSpPr>
          <p:nvPr/>
        </p:nvCxnSpPr>
        <p:spPr>
          <a:xfrm>
            <a:off x="1082470" y="2572627"/>
            <a:ext cx="4715291" cy="774577"/>
          </a:xfrm>
          <a:prstGeom prst="bent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613" name="Group 612"/>
          <p:cNvGrpSpPr/>
          <p:nvPr/>
        </p:nvGrpSpPr>
        <p:grpSpPr>
          <a:xfrm>
            <a:off x="1232967" y="3262023"/>
            <a:ext cx="896268" cy="621250"/>
            <a:chOff x="3296816" y="2475908"/>
            <a:chExt cx="896268" cy="796161"/>
          </a:xfrm>
        </p:grpSpPr>
        <p:sp>
          <p:nvSpPr>
            <p:cNvPr id="614" name="Rectangle 613"/>
            <p:cNvSpPr/>
            <p:nvPr/>
          </p:nvSpPr>
          <p:spPr>
            <a:xfrm>
              <a:off x="3311085" y="2924884"/>
              <a:ext cx="881999" cy="332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15" name="Rectangle 614"/>
            <p:cNvSpPr/>
            <p:nvPr/>
          </p:nvSpPr>
          <p:spPr>
            <a:xfrm>
              <a:off x="3298553" y="2544106"/>
              <a:ext cx="881999" cy="206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616" name="Group 615"/>
            <p:cNvGrpSpPr/>
            <p:nvPr/>
          </p:nvGrpSpPr>
          <p:grpSpPr>
            <a:xfrm>
              <a:off x="3296816" y="2475908"/>
              <a:ext cx="896267" cy="796161"/>
              <a:chOff x="1856656" y="1433484"/>
              <a:chExt cx="896267" cy="360040"/>
            </a:xfrm>
          </p:grpSpPr>
          <p:sp>
            <p:nvSpPr>
              <p:cNvPr id="617" name="Rectangle 616"/>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618" name="Group 617"/>
              <p:cNvGrpSpPr/>
              <p:nvPr/>
            </p:nvGrpSpPr>
            <p:grpSpPr>
              <a:xfrm>
                <a:off x="1856656" y="1433484"/>
                <a:ext cx="896267" cy="360040"/>
                <a:chOff x="1234157" y="1484784"/>
                <a:chExt cx="896267" cy="360040"/>
              </a:xfrm>
            </p:grpSpPr>
            <p:sp>
              <p:nvSpPr>
                <p:cNvPr id="619" name="Rectangle 618"/>
                <p:cNvSpPr/>
                <p:nvPr/>
              </p:nvSpPr>
              <p:spPr>
                <a:xfrm>
                  <a:off x="1481829" y="1484784"/>
                  <a:ext cx="648595" cy="360040"/>
                </a:xfrm>
                <a:prstGeom prst="rect">
                  <a:avLst/>
                </a:prstGeom>
                <a:solidFill>
                  <a:srgbClr val="FFBDBD"/>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lang="en-GB" sz="800" dirty="0" smtClean="0">
                      <a:solidFill>
                        <a:schemeClr val="tx1"/>
                      </a:solidFill>
                    </a:rPr>
                    <a:t>Pour Flush Toilet</a:t>
                  </a:r>
                </a:p>
                <a:p>
                  <a:r>
                    <a:rPr lang="en-GB" sz="800" dirty="0" smtClean="0">
                      <a:solidFill>
                        <a:schemeClr val="tx1"/>
                      </a:solidFill>
                    </a:rPr>
                    <a:t>Cistern Flush Toilet</a:t>
                  </a:r>
                  <a:endParaRPr lang="en-GB" sz="800" dirty="0">
                    <a:solidFill>
                      <a:schemeClr val="tx1"/>
                    </a:solidFill>
                  </a:endParaRPr>
                </a:p>
              </p:txBody>
            </p:sp>
            <p:sp>
              <p:nvSpPr>
                <p:cNvPr id="620" name="Rectangle 619"/>
                <p:cNvSpPr/>
                <p:nvPr/>
              </p:nvSpPr>
              <p:spPr>
                <a:xfrm>
                  <a:off x="1234157" y="1484784"/>
                  <a:ext cx="247673" cy="360040"/>
                </a:xfrm>
                <a:prstGeom prst="rect">
                  <a:avLst/>
                </a:prstGeom>
                <a:solidFill>
                  <a:srgbClr val="CC0000"/>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46800" tIns="46800" rIns="0" bIns="46800" rtlCol="0" anchor="t" anchorCtr="0"/>
                <a:lstStyle/>
                <a:p>
                  <a:r>
                    <a:rPr lang="de-CH" sz="800" dirty="0" smtClean="0"/>
                    <a:t>U.4</a:t>
                  </a:r>
                </a:p>
                <a:p>
                  <a:endParaRPr lang="de-CH" sz="800" dirty="0" smtClean="0"/>
                </a:p>
                <a:p>
                  <a:r>
                    <a:rPr lang="de-CH" sz="800" dirty="0" smtClean="0"/>
                    <a:t>U.5</a:t>
                  </a:r>
                  <a:endParaRPr lang="en-GB" sz="800" dirty="0"/>
                </a:p>
              </p:txBody>
            </p:sp>
          </p:grpSp>
        </p:grpSp>
      </p:grpSp>
      <p:cxnSp>
        <p:nvCxnSpPr>
          <p:cNvPr id="621" name="Elbow Connector 620"/>
          <p:cNvCxnSpPr>
            <a:stCxn id="154" idx="3"/>
            <a:endCxn id="281" idx="1"/>
          </p:cNvCxnSpPr>
          <p:nvPr/>
        </p:nvCxnSpPr>
        <p:spPr>
          <a:xfrm flipV="1">
            <a:off x="3152800" y="3576377"/>
            <a:ext cx="2203771" cy="432"/>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22" name="Elbow Connector 621"/>
          <p:cNvCxnSpPr>
            <a:stCxn id="159" idx="3"/>
            <a:endCxn id="617" idx="1"/>
          </p:cNvCxnSpPr>
          <p:nvPr/>
        </p:nvCxnSpPr>
        <p:spPr>
          <a:xfrm flipV="1">
            <a:off x="1082471" y="3572648"/>
            <a:ext cx="152233" cy="1712033"/>
          </a:xfrm>
          <a:prstGeom prst="bentConnector3">
            <a:avLst>
              <a:gd name="adj1" fmla="val 31230"/>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23" name="Elbow Connector 622"/>
          <p:cNvCxnSpPr>
            <a:stCxn id="201" idx="3"/>
            <a:endCxn id="620" idx="1"/>
          </p:cNvCxnSpPr>
          <p:nvPr/>
        </p:nvCxnSpPr>
        <p:spPr>
          <a:xfrm flipV="1">
            <a:off x="1082470" y="3572648"/>
            <a:ext cx="150497" cy="353873"/>
          </a:xfrm>
          <a:prstGeom prst="bentConnector3">
            <a:avLst>
              <a:gd name="adj1" fmla="val 3101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28" name="Elbow Connector 627"/>
          <p:cNvCxnSpPr>
            <a:stCxn id="627" idx="3"/>
            <a:endCxn id="209" idx="1"/>
          </p:cNvCxnSpPr>
          <p:nvPr/>
        </p:nvCxnSpPr>
        <p:spPr>
          <a:xfrm flipV="1">
            <a:off x="7458499" y="5285108"/>
            <a:ext cx="325166" cy="1"/>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34" name="Elbow Connector 633"/>
          <p:cNvCxnSpPr>
            <a:stCxn id="633" idx="3"/>
            <a:endCxn id="214" idx="1"/>
          </p:cNvCxnSpPr>
          <p:nvPr/>
        </p:nvCxnSpPr>
        <p:spPr>
          <a:xfrm flipV="1">
            <a:off x="7457107" y="3574809"/>
            <a:ext cx="326559" cy="2628"/>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37" name="Group 136"/>
          <p:cNvGrpSpPr/>
          <p:nvPr/>
        </p:nvGrpSpPr>
        <p:grpSpPr>
          <a:xfrm>
            <a:off x="5350495" y="3347204"/>
            <a:ext cx="896267" cy="459989"/>
            <a:chOff x="5350495" y="3281553"/>
            <a:chExt cx="896267" cy="556587"/>
          </a:xfrm>
        </p:grpSpPr>
        <p:sp>
          <p:nvSpPr>
            <p:cNvPr id="12" name="Rectangle 11"/>
            <p:cNvSpPr/>
            <p:nvPr/>
          </p:nvSpPr>
          <p:spPr>
            <a:xfrm>
              <a:off x="5922464" y="3284997"/>
              <a:ext cx="194501" cy="157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78" name="Group 277"/>
            <p:cNvGrpSpPr/>
            <p:nvPr/>
          </p:nvGrpSpPr>
          <p:grpSpPr>
            <a:xfrm>
              <a:off x="5350495" y="3281553"/>
              <a:ext cx="896267" cy="556587"/>
              <a:chOff x="5326003" y="4868776"/>
              <a:chExt cx="896267" cy="694018"/>
            </a:xfrm>
          </p:grpSpPr>
          <p:sp>
            <p:nvSpPr>
              <p:cNvPr id="279" name="Rectangle 278"/>
              <p:cNvSpPr/>
              <p:nvPr/>
            </p:nvSpPr>
            <p:spPr>
              <a:xfrm>
                <a:off x="5326004" y="4894811"/>
                <a:ext cx="894530" cy="3108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80" name="Group 279"/>
              <p:cNvGrpSpPr/>
              <p:nvPr/>
            </p:nvGrpSpPr>
            <p:grpSpPr>
              <a:xfrm>
                <a:off x="5326003" y="4868776"/>
                <a:ext cx="896267" cy="694018"/>
                <a:chOff x="5339037" y="3744393"/>
                <a:chExt cx="896267" cy="804267"/>
              </a:xfrm>
            </p:grpSpPr>
            <p:sp>
              <p:nvSpPr>
                <p:cNvPr id="281" name="Rectangle 280"/>
                <p:cNvSpPr/>
                <p:nvPr/>
              </p:nvSpPr>
              <p:spPr>
                <a:xfrm>
                  <a:off x="5345113" y="3746497"/>
                  <a:ext cx="888455" cy="7971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82" name="Group 281"/>
                <p:cNvGrpSpPr/>
                <p:nvPr/>
              </p:nvGrpSpPr>
              <p:grpSpPr>
                <a:xfrm>
                  <a:off x="5339037" y="3744393"/>
                  <a:ext cx="896267" cy="804267"/>
                  <a:chOff x="3010520" y="1410534"/>
                  <a:chExt cx="896267" cy="362282"/>
                </a:xfrm>
              </p:grpSpPr>
              <p:sp>
                <p:nvSpPr>
                  <p:cNvPr id="283" name="Rectangle 282"/>
                  <p:cNvSpPr/>
                  <p:nvPr/>
                </p:nvSpPr>
                <p:spPr>
                  <a:xfrm>
                    <a:off x="3010521" y="1410534"/>
                    <a:ext cx="894530" cy="360040"/>
                  </a:xfrm>
                  <a:prstGeom prst="rect">
                    <a:avLst/>
                  </a:prstGeom>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284" name="Group 283"/>
                  <p:cNvGrpSpPr/>
                  <p:nvPr/>
                </p:nvGrpSpPr>
                <p:grpSpPr>
                  <a:xfrm>
                    <a:off x="3010520" y="1411345"/>
                    <a:ext cx="896267" cy="361471"/>
                    <a:chOff x="1234157" y="1483353"/>
                    <a:chExt cx="896267" cy="361471"/>
                  </a:xfrm>
                </p:grpSpPr>
                <p:sp>
                  <p:nvSpPr>
                    <p:cNvPr id="285" name="Rectangle 284"/>
                    <p:cNvSpPr/>
                    <p:nvPr/>
                  </p:nvSpPr>
                  <p:spPr>
                    <a:xfrm>
                      <a:off x="1234157" y="1484784"/>
                      <a:ext cx="247673" cy="360040"/>
                    </a:xfrm>
                    <a:prstGeom prst="rect">
                      <a:avLst/>
                    </a:prstGeom>
                    <a:solidFill>
                      <a:srgbClr val="FCD900"/>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46800" tIns="46800" rIns="0" bIns="46800" rtlCol="0" anchor="t" anchorCtr="0"/>
                    <a:lstStyle/>
                    <a:p>
                      <a:r>
                        <a:rPr lang="de-CH" sz="800" dirty="0" smtClean="0">
                          <a:solidFill>
                            <a:schemeClr val="tx1"/>
                          </a:solidFill>
                        </a:rPr>
                        <a:t>C.4</a:t>
                      </a:r>
                    </a:p>
                    <a:p>
                      <a:endParaRPr lang="de-CH" sz="800" dirty="0">
                        <a:solidFill>
                          <a:schemeClr val="tx1"/>
                        </a:solidFill>
                      </a:endParaRPr>
                    </a:p>
                    <a:p>
                      <a:endParaRPr lang="de-CH" sz="100" dirty="0" smtClean="0">
                        <a:solidFill>
                          <a:schemeClr val="tx1"/>
                        </a:solidFill>
                      </a:endParaRPr>
                    </a:p>
                    <a:p>
                      <a:r>
                        <a:rPr lang="de-CH" sz="800" dirty="0" smtClean="0">
                          <a:solidFill>
                            <a:schemeClr val="tx1"/>
                          </a:solidFill>
                        </a:rPr>
                        <a:t>C.6</a:t>
                      </a:r>
                      <a:endParaRPr lang="de-CH" sz="800" dirty="0">
                        <a:solidFill>
                          <a:schemeClr val="tx1"/>
                        </a:solidFill>
                      </a:endParaRPr>
                    </a:p>
                  </p:txBody>
                </p:sp>
                <p:sp>
                  <p:nvSpPr>
                    <p:cNvPr id="286" name="Rectangle 285"/>
                    <p:cNvSpPr/>
                    <p:nvPr/>
                  </p:nvSpPr>
                  <p:spPr>
                    <a:xfrm>
                      <a:off x="1481829" y="1483353"/>
                      <a:ext cx="648595"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25200" rIns="0" rtlCol="0" anchor="t" anchorCtr="0"/>
                    <a:lstStyle/>
                    <a:p>
                      <a:r>
                        <a:rPr lang="en-GB" sz="800" dirty="0" smtClean="0">
                          <a:solidFill>
                            <a:schemeClr val="tx1"/>
                          </a:solidFill>
                        </a:rPr>
                        <a:t>Simplified Sewer</a:t>
                      </a:r>
                    </a:p>
                    <a:p>
                      <a:r>
                        <a:rPr lang="en-GB" sz="800" dirty="0" smtClean="0">
                          <a:solidFill>
                            <a:schemeClr val="tx1"/>
                          </a:solidFill>
                        </a:rPr>
                        <a:t>Gravity Sewer</a:t>
                      </a:r>
                    </a:p>
                    <a:p>
                      <a:endParaRPr lang="en-GB" sz="700" dirty="0">
                        <a:solidFill>
                          <a:schemeClr val="tx1"/>
                        </a:solidFill>
                      </a:endParaRPr>
                    </a:p>
                  </p:txBody>
                </p:sp>
              </p:grpSp>
            </p:grpSp>
          </p:grpSp>
        </p:grpSp>
      </p:grpSp>
      <p:cxnSp>
        <p:nvCxnSpPr>
          <p:cNvPr id="294" name="Elbow Connector 293"/>
          <p:cNvCxnSpPr>
            <a:stCxn id="286" idx="3"/>
            <a:endCxn id="633" idx="1"/>
          </p:cNvCxnSpPr>
          <p:nvPr/>
        </p:nvCxnSpPr>
        <p:spPr>
          <a:xfrm>
            <a:off x="6246762" y="3576805"/>
            <a:ext cx="317823" cy="632"/>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3" name="Elbow Connector 222"/>
          <p:cNvCxnSpPr>
            <a:endCxn id="12" idx="0"/>
          </p:cNvCxnSpPr>
          <p:nvPr/>
        </p:nvCxnSpPr>
        <p:spPr>
          <a:xfrm>
            <a:off x="1158587" y="2248602"/>
            <a:ext cx="4861128" cy="1101448"/>
          </a:xfrm>
          <a:prstGeom prst="bentConnector2">
            <a:avLst/>
          </a:prstGeom>
          <a:ln w="9525">
            <a:solidFill>
              <a:srgbClr val="1F497D"/>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Elbow Connector 128"/>
          <p:cNvCxnSpPr>
            <a:stCxn id="593" idx="3"/>
          </p:cNvCxnSpPr>
          <p:nvPr/>
        </p:nvCxnSpPr>
        <p:spPr>
          <a:xfrm>
            <a:off x="1085297" y="1907174"/>
            <a:ext cx="72421" cy="341428"/>
          </a:xfrm>
          <a:prstGeom prst="bentConnector2">
            <a:avLst/>
          </a:prstGeom>
          <a:ln w="9525">
            <a:solidFill>
              <a:srgbClr val="1F497D"/>
            </a:solidFill>
          </a:ln>
        </p:spPr>
        <p:style>
          <a:lnRef idx="1">
            <a:schemeClr val="accent1"/>
          </a:lnRef>
          <a:fillRef idx="0">
            <a:schemeClr val="accent1"/>
          </a:fillRef>
          <a:effectRef idx="0">
            <a:schemeClr val="accent1"/>
          </a:effectRef>
          <a:fontRef idx="minor">
            <a:schemeClr val="tx1"/>
          </a:fontRef>
        </p:style>
      </p:cxnSp>
      <p:grpSp>
        <p:nvGrpSpPr>
          <p:cNvPr id="163" name="Group 162"/>
          <p:cNvGrpSpPr/>
          <p:nvPr/>
        </p:nvGrpSpPr>
        <p:grpSpPr>
          <a:xfrm>
            <a:off x="6349429" y="2564092"/>
            <a:ext cx="104868" cy="1723270"/>
            <a:chOff x="5424195" y="3656888"/>
            <a:chExt cx="112489" cy="1659079"/>
          </a:xfrm>
        </p:grpSpPr>
        <p:sp>
          <p:nvSpPr>
            <p:cNvPr id="164" name="Rectangle 163"/>
            <p:cNvSpPr/>
            <p:nvPr/>
          </p:nvSpPr>
          <p:spPr>
            <a:xfrm>
              <a:off x="5426054" y="3656888"/>
              <a:ext cx="110630" cy="164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65" name="Group 164"/>
            <p:cNvGrpSpPr/>
            <p:nvPr/>
          </p:nvGrpSpPr>
          <p:grpSpPr>
            <a:xfrm>
              <a:off x="5424195" y="3656888"/>
              <a:ext cx="104869" cy="1659079"/>
              <a:chOff x="5318404" y="3655089"/>
              <a:chExt cx="180025" cy="1659079"/>
            </a:xfrm>
          </p:grpSpPr>
          <p:sp>
            <p:nvSpPr>
              <p:cNvPr id="166" name="Rectangle 165"/>
              <p:cNvSpPr/>
              <p:nvPr/>
            </p:nvSpPr>
            <p:spPr>
              <a:xfrm>
                <a:off x="5318404" y="3655089"/>
                <a:ext cx="180024" cy="16590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167" name="Group 166"/>
              <p:cNvGrpSpPr/>
              <p:nvPr/>
            </p:nvGrpSpPr>
            <p:grpSpPr>
              <a:xfrm rot="16200000">
                <a:off x="4581465" y="4392029"/>
                <a:ext cx="1653903" cy="180024"/>
                <a:chOff x="1234157" y="1484784"/>
                <a:chExt cx="896268" cy="360040"/>
              </a:xfrm>
            </p:grpSpPr>
            <p:sp>
              <p:nvSpPr>
                <p:cNvPr id="171" name="Rectangle 170"/>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PRE</a:t>
                  </a:r>
                  <a:endParaRPr lang="en-GB" sz="800" dirty="0"/>
                </a:p>
              </p:txBody>
            </p:sp>
            <p:sp>
              <p:nvSpPr>
                <p:cNvPr id="172" name="Rectangle 171"/>
                <p:cNvSpPr/>
                <p:nvPr/>
              </p:nvSpPr>
              <p:spPr>
                <a:xfrm>
                  <a:off x="1481829" y="1484784"/>
                  <a:ext cx="648596"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Pre-Treatment</a:t>
                  </a:r>
                  <a:endParaRPr lang="en-GB" sz="800" dirty="0">
                    <a:solidFill>
                      <a:schemeClr val="tx1"/>
                    </a:solidFill>
                  </a:endParaRPr>
                </a:p>
              </p:txBody>
            </p:sp>
          </p:grpSp>
        </p:grpSp>
      </p:grpSp>
      <p:cxnSp>
        <p:nvCxnSpPr>
          <p:cNvPr id="173" name="Elbow Connector 172"/>
          <p:cNvCxnSpPr>
            <a:endCxn id="184" idx="1"/>
          </p:cNvCxnSpPr>
          <p:nvPr/>
        </p:nvCxnSpPr>
        <p:spPr>
          <a:xfrm>
            <a:off x="1085297" y="1907174"/>
            <a:ext cx="4266190" cy="4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74" name="Elbow Connector 173"/>
          <p:cNvCxnSpPr/>
          <p:nvPr/>
        </p:nvCxnSpPr>
        <p:spPr>
          <a:xfrm flipV="1">
            <a:off x="6255544" y="1902036"/>
            <a:ext cx="2559572" cy="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75" name="Group 174"/>
          <p:cNvGrpSpPr/>
          <p:nvPr/>
        </p:nvGrpSpPr>
        <p:grpSpPr>
          <a:xfrm>
            <a:off x="5351487" y="1727194"/>
            <a:ext cx="894531" cy="360040"/>
            <a:chOff x="8399811" y="2101152"/>
            <a:chExt cx="894531" cy="360040"/>
          </a:xfrm>
        </p:grpSpPr>
        <p:sp>
          <p:nvSpPr>
            <p:cNvPr id="183" name="Rectangle 182"/>
            <p:cNvSpPr/>
            <p:nvPr/>
          </p:nvSpPr>
          <p:spPr>
            <a:xfrm>
              <a:off x="8399811" y="2101152"/>
              <a:ext cx="894531" cy="3548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84" name="Rectangle 183"/>
            <p:cNvSpPr/>
            <p:nvPr/>
          </p:nvSpPr>
          <p:spPr>
            <a:xfrm>
              <a:off x="8399811" y="2101152"/>
              <a:ext cx="894531"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Stormwater</a:t>
              </a:r>
              <a:r>
                <a:rPr lang="en-GB" sz="800" dirty="0" smtClean="0">
                  <a:solidFill>
                    <a:schemeClr val="tx1"/>
                  </a:solidFill>
                </a:rPr>
                <a:t> Drains</a:t>
              </a:r>
              <a:endParaRPr lang="en-GB" sz="800" dirty="0">
                <a:solidFill>
                  <a:schemeClr val="tx1"/>
                </a:solidFill>
              </a:endParaRPr>
            </a:p>
          </p:txBody>
        </p:sp>
      </p:grpSp>
      <p:cxnSp>
        <p:nvCxnSpPr>
          <p:cNvPr id="185" name="Elbow Connector 184"/>
          <p:cNvCxnSpPr/>
          <p:nvPr/>
        </p:nvCxnSpPr>
        <p:spPr>
          <a:xfrm flipV="1">
            <a:off x="8665665" y="5284294"/>
            <a:ext cx="141761" cy="814"/>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86" name="Group 185"/>
          <p:cNvGrpSpPr/>
          <p:nvPr/>
        </p:nvGrpSpPr>
        <p:grpSpPr>
          <a:xfrm>
            <a:off x="7548152" y="2564904"/>
            <a:ext cx="104882" cy="1727848"/>
            <a:chOff x="5634824" y="3660265"/>
            <a:chExt cx="180049" cy="1659079"/>
          </a:xfrm>
        </p:grpSpPr>
        <p:sp>
          <p:nvSpPr>
            <p:cNvPr id="187" name="Rectangle 186"/>
            <p:cNvSpPr/>
            <p:nvPr/>
          </p:nvSpPr>
          <p:spPr>
            <a:xfrm>
              <a:off x="5634824" y="3660265"/>
              <a:ext cx="180024" cy="16590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188" name="Group 187"/>
            <p:cNvGrpSpPr/>
            <p:nvPr/>
          </p:nvGrpSpPr>
          <p:grpSpPr>
            <a:xfrm rot="16200000">
              <a:off x="4897897" y="4397193"/>
              <a:ext cx="1653903" cy="180049"/>
              <a:chOff x="1234158" y="1484784"/>
              <a:chExt cx="896268" cy="360093"/>
            </a:xfrm>
          </p:grpSpPr>
          <p:sp>
            <p:nvSpPr>
              <p:cNvPr id="189" name="Rectangle 188"/>
              <p:cNvSpPr/>
              <p:nvPr/>
            </p:nvSpPr>
            <p:spPr>
              <a:xfrm>
                <a:off x="1234158" y="1484837"/>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POST</a:t>
                </a:r>
                <a:endParaRPr lang="en-GB" sz="800" dirty="0"/>
              </a:p>
            </p:txBody>
          </p:sp>
          <p:sp>
            <p:nvSpPr>
              <p:cNvPr id="190" name="Rectangle 189"/>
              <p:cNvSpPr/>
              <p:nvPr/>
            </p:nvSpPr>
            <p:spPr>
              <a:xfrm>
                <a:off x="1481830" y="1484784"/>
                <a:ext cx="648596"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Filtration / Disinfection</a:t>
                </a:r>
                <a:endParaRPr lang="en-GB" sz="800" dirty="0">
                  <a:solidFill>
                    <a:schemeClr val="tx1"/>
                  </a:solidFill>
                </a:endParaRPr>
              </a:p>
            </p:txBody>
          </p:sp>
        </p:grpSp>
      </p:grpSp>
      <p:grpSp>
        <p:nvGrpSpPr>
          <p:cNvPr id="191" name="Group 190"/>
          <p:cNvGrpSpPr/>
          <p:nvPr/>
        </p:nvGrpSpPr>
        <p:grpSpPr>
          <a:xfrm>
            <a:off x="6562576" y="4493612"/>
            <a:ext cx="898276" cy="1383660"/>
            <a:chOff x="6562576" y="4493612"/>
            <a:chExt cx="898276" cy="1383660"/>
          </a:xfrm>
        </p:grpSpPr>
        <p:sp>
          <p:nvSpPr>
            <p:cNvPr id="192" name="Rectangle 191"/>
            <p:cNvSpPr/>
            <p:nvPr/>
          </p:nvSpPr>
          <p:spPr>
            <a:xfrm>
              <a:off x="6564585" y="4738518"/>
              <a:ext cx="892522" cy="269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93" name="Rectangle 192"/>
            <p:cNvSpPr/>
            <p:nvPr/>
          </p:nvSpPr>
          <p:spPr>
            <a:xfrm>
              <a:off x="6567743" y="5444205"/>
              <a:ext cx="892522" cy="2180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94" name="Rectangle 193"/>
            <p:cNvSpPr/>
            <p:nvPr/>
          </p:nvSpPr>
          <p:spPr>
            <a:xfrm>
              <a:off x="6565977" y="5146450"/>
              <a:ext cx="892522" cy="2773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95" name="Group 194"/>
            <p:cNvGrpSpPr/>
            <p:nvPr/>
          </p:nvGrpSpPr>
          <p:grpSpPr>
            <a:xfrm>
              <a:off x="6562576" y="4493612"/>
              <a:ext cx="898276" cy="1383660"/>
              <a:chOff x="6562576" y="4493612"/>
              <a:chExt cx="898276" cy="1383660"/>
            </a:xfrm>
          </p:grpSpPr>
          <p:sp>
            <p:nvSpPr>
              <p:cNvPr id="196" name="Rectangle 195"/>
              <p:cNvSpPr/>
              <p:nvPr/>
            </p:nvSpPr>
            <p:spPr>
              <a:xfrm>
                <a:off x="6889596" y="4493612"/>
                <a:ext cx="109076" cy="1283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97" name="Rectangle 196"/>
              <p:cNvSpPr/>
              <p:nvPr/>
            </p:nvSpPr>
            <p:spPr>
              <a:xfrm>
                <a:off x="7029244" y="4494509"/>
                <a:ext cx="109076" cy="1283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03" name="Group 202"/>
              <p:cNvGrpSpPr/>
              <p:nvPr/>
            </p:nvGrpSpPr>
            <p:grpSpPr>
              <a:xfrm>
                <a:off x="6562576" y="4494509"/>
                <a:ext cx="898276" cy="1382763"/>
                <a:chOff x="6562576" y="3858461"/>
                <a:chExt cx="898276" cy="1382763"/>
              </a:xfrm>
            </p:grpSpPr>
            <p:sp>
              <p:nvSpPr>
                <p:cNvPr id="204" name="Rectangle 203"/>
                <p:cNvSpPr/>
                <p:nvPr/>
              </p:nvSpPr>
              <p:spPr>
                <a:xfrm>
                  <a:off x="6562576" y="4490816"/>
                  <a:ext cx="896267" cy="221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05" name="Rectangle 204"/>
                <p:cNvSpPr/>
                <p:nvPr/>
              </p:nvSpPr>
              <p:spPr>
                <a:xfrm>
                  <a:off x="6562576" y="3880842"/>
                  <a:ext cx="896267" cy="221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06" name="Group 205"/>
                <p:cNvGrpSpPr/>
                <p:nvPr/>
              </p:nvGrpSpPr>
              <p:grpSpPr>
                <a:xfrm>
                  <a:off x="6562849" y="3858461"/>
                  <a:ext cx="898003" cy="1382763"/>
                  <a:chOff x="4160912" y="1412429"/>
                  <a:chExt cx="898003" cy="360040"/>
                </a:xfrm>
              </p:grpSpPr>
              <p:sp>
                <p:nvSpPr>
                  <p:cNvPr id="207" name="Rectangle 206"/>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224" name="Group 223"/>
                  <p:cNvGrpSpPr/>
                  <p:nvPr/>
                </p:nvGrpSpPr>
                <p:grpSpPr>
                  <a:xfrm>
                    <a:off x="4162648" y="1412429"/>
                    <a:ext cx="896267" cy="360040"/>
                    <a:chOff x="1234157" y="1484784"/>
                    <a:chExt cx="896267" cy="360040"/>
                  </a:xfrm>
                </p:grpSpPr>
                <p:sp>
                  <p:nvSpPr>
                    <p:cNvPr id="225" name="Rectangle 224"/>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46800" rIns="0" bIns="46800" rtlCol="0" anchor="t" anchorCtr="0"/>
                    <a:lstStyle/>
                    <a:p>
                      <a:r>
                        <a:rPr lang="de-CH" sz="800" dirty="0"/>
                        <a:t>T.13</a:t>
                      </a:r>
                    </a:p>
                    <a:p>
                      <a:endParaRPr lang="de-CH" sz="800" dirty="0"/>
                    </a:p>
                    <a:p>
                      <a:endParaRPr lang="de-CH" sz="800" dirty="0"/>
                    </a:p>
                    <a:p>
                      <a:r>
                        <a:rPr lang="de-CH" sz="800" dirty="0"/>
                        <a:t>T.14</a:t>
                      </a:r>
                    </a:p>
                    <a:p>
                      <a:endParaRPr lang="de-CH" sz="800" dirty="0"/>
                    </a:p>
                    <a:p>
                      <a:r>
                        <a:rPr lang="de-CH" sz="800" dirty="0"/>
                        <a:t>T.15</a:t>
                      </a:r>
                    </a:p>
                    <a:p>
                      <a:endParaRPr lang="de-CH" sz="800" dirty="0"/>
                    </a:p>
                    <a:p>
                      <a:r>
                        <a:rPr lang="de-CH" sz="800" dirty="0"/>
                        <a:t>T.16</a:t>
                      </a:r>
                    </a:p>
                    <a:p>
                      <a:endParaRPr lang="de-CH" sz="800" dirty="0"/>
                    </a:p>
                    <a:p>
                      <a:r>
                        <a:rPr lang="de-CH" sz="800" dirty="0"/>
                        <a:t>T.17</a:t>
                      </a:r>
                    </a:p>
                  </p:txBody>
                </p:sp>
                <p:sp>
                  <p:nvSpPr>
                    <p:cNvPr id="226" name="Rectangle 225"/>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t" anchorCtr="0"/>
                    <a:lstStyle/>
                    <a:p>
                      <a:r>
                        <a:rPr lang="en-GB" sz="800" dirty="0" err="1">
                          <a:solidFill>
                            <a:schemeClr val="tx1"/>
                          </a:solidFill>
                        </a:rPr>
                        <a:t>Sedimen-tation</a:t>
                      </a:r>
                      <a:r>
                        <a:rPr lang="en-GB" sz="800" dirty="0">
                          <a:solidFill>
                            <a:schemeClr val="tx1"/>
                          </a:solidFill>
                        </a:rPr>
                        <a:t> / Thickening</a:t>
                      </a:r>
                    </a:p>
                    <a:p>
                      <a:r>
                        <a:rPr lang="en-GB" sz="800" dirty="0">
                          <a:solidFill>
                            <a:schemeClr val="tx1"/>
                          </a:solidFill>
                        </a:rPr>
                        <a:t>Unplanted Drying Beds</a:t>
                      </a:r>
                    </a:p>
                    <a:p>
                      <a:r>
                        <a:rPr lang="en-GB" sz="800" dirty="0">
                          <a:solidFill>
                            <a:schemeClr val="tx1"/>
                          </a:solidFill>
                        </a:rPr>
                        <a:t>Planted Drying Beds</a:t>
                      </a:r>
                    </a:p>
                    <a:p>
                      <a:r>
                        <a:rPr lang="en-GB" sz="800" dirty="0">
                          <a:solidFill>
                            <a:schemeClr val="tx1"/>
                          </a:solidFill>
                        </a:rPr>
                        <a:t>Co-Composting</a:t>
                      </a:r>
                    </a:p>
                    <a:p>
                      <a:r>
                        <a:rPr lang="en-GB" sz="800" dirty="0">
                          <a:solidFill>
                            <a:schemeClr val="tx1"/>
                          </a:solidFill>
                        </a:rPr>
                        <a:t>Biogas Reactor</a:t>
                      </a:r>
                    </a:p>
                  </p:txBody>
                </p:sp>
              </p:grpSp>
            </p:grpSp>
          </p:grpSp>
        </p:grpSp>
      </p:grpSp>
    </p:spTree>
    <p:extLst>
      <p:ext uri="{BB962C8B-B14F-4D97-AF65-F5344CB8AC3E}">
        <p14:creationId xmlns:p14="http://schemas.microsoft.com/office/powerpoint/2010/main" val="3511398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8" name="Group 217"/>
          <p:cNvGrpSpPr/>
          <p:nvPr/>
        </p:nvGrpSpPr>
        <p:grpSpPr>
          <a:xfrm>
            <a:off x="199729" y="3049483"/>
            <a:ext cx="882742" cy="360467"/>
            <a:chOff x="2149453" y="2780491"/>
            <a:chExt cx="882742" cy="360467"/>
          </a:xfrm>
        </p:grpSpPr>
        <p:sp>
          <p:nvSpPr>
            <p:cNvPr id="219" name="Diamond 21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20" name="Group 219"/>
            <p:cNvGrpSpPr/>
            <p:nvPr/>
          </p:nvGrpSpPr>
          <p:grpSpPr>
            <a:xfrm>
              <a:off x="2149453" y="2780531"/>
              <a:ext cx="882741" cy="360427"/>
              <a:chOff x="1207810" y="1844437"/>
              <a:chExt cx="922615" cy="360427"/>
            </a:xfrm>
          </p:grpSpPr>
          <p:sp>
            <p:nvSpPr>
              <p:cNvPr id="221" name="Rectangle 220"/>
              <p:cNvSpPr/>
              <p:nvPr/>
            </p:nvSpPr>
            <p:spPr>
              <a:xfrm>
                <a:off x="1437669" y="1844824"/>
                <a:ext cx="692756" cy="360040"/>
              </a:xfrm>
              <a:prstGeom prst="rect">
                <a:avLst/>
              </a:prstGeom>
              <a:solidFill>
                <a:schemeClr val="bg1"/>
              </a:solidFill>
              <a:ln w="6350">
                <a:solidFill>
                  <a:srgbClr val="B33E14"/>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Faeces</a:t>
                </a:r>
                <a:endParaRPr lang="en-GB" sz="800" dirty="0">
                  <a:solidFill>
                    <a:schemeClr val="tx1"/>
                  </a:solidFill>
                </a:endParaRPr>
              </a:p>
            </p:txBody>
          </p:sp>
          <p:sp>
            <p:nvSpPr>
              <p:cNvPr id="222" name="Chord 221"/>
              <p:cNvSpPr/>
              <p:nvPr/>
            </p:nvSpPr>
            <p:spPr>
              <a:xfrm>
                <a:off x="1207810" y="1844437"/>
                <a:ext cx="432049" cy="360000"/>
              </a:xfrm>
              <a:prstGeom prst="chord">
                <a:avLst>
                  <a:gd name="adj1" fmla="val 5243982"/>
                  <a:gd name="adj2" fmla="val 16387372"/>
                </a:avLst>
              </a:prstGeom>
              <a:solidFill>
                <a:srgbClr val="B33E14"/>
              </a:solidFill>
              <a:ln w="6350">
                <a:solidFill>
                  <a:srgbClr val="B33E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213" name="Group 212"/>
          <p:cNvGrpSpPr/>
          <p:nvPr/>
        </p:nvGrpSpPr>
        <p:grpSpPr>
          <a:xfrm>
            <a:off x="7782924" y="3394789"/>
            <a:ext cx="882742" cy="360467"/>
            <a:chOff x="2149453" y="2780491"/>
            <a:chExt cx="882742" cy="360467"/>
          </a:xfrm>
        </p:grpSpPr>
        <p:sp>
          <p:nvSpPr>
            <p:cNvPr id="214" name="Diamond 213"/>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15" name="Group 214"/>
            <p:cNvGrpSpPr/>
            <p:nvPr/>
          </p:nvGrpSpPr>
          <p:grpSpPr>
            <a:xfrm>
              <a:off x="2149453" y="2780531"/>
              <a:ext cx="882741" cy="360427"/>
              <a:chOff x="1207810" y="1844437"/>
              <a:chExt cx="922615" cy="360427"/>
            </a:xfrm>
          </p:grpSpPr>
          <p:sp>
            <p:nvSpPr>
              <p:cNvPr id="216" name="Rectangle 215"/>
              <p:cNvSpPr/>
              <p:nvPr/>
            </p:nvSpPr>
            <p:spPr>
              <a:xfrm>
                <a:off x="1437669" y="1844824"/>
                <a:ext cx="692756" cy="360040"/>
              </a:xfrm>
              <a:prstGeom prst="rect">
                <a:avLst/>
              </a:prstGeom>
              <a:solidFill>
                <a:schemeClr val="bg1"/>
              </a:solidFill>
              <a:ln w="6350">
                <a:solidFill>
                  <a:srgbClr val="52949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Effluent</a:t>
                </a:r>
                <a:endParaRPr lang="en-GB" sz="800" dirty="0">
                  <a:solidFill>
                    <a:schemeClr val="tx1"/>
                  </a:solidFill>
                </a:endParaRPr>
              </a:p>
            </p:txBody>
          </p:sp>
          <p:sp>
            <p:nvSpPr>
              <p:cNvPr id="217" name="Chord 216"/>
              <p:cNvSpPr/>
              <p:nvPr/>
            </p:nvSpPr>
            <p:spPr>
              <a:xfrm>
                <a:off x="1207810" y="1844437"/>
                <a:ext cx="432049" cy="360000"/>
              </a:xfrm>
              <a:prstGeom prst="chord">
                <a:avLst>
                  <a:gd name="adj1" fmla="val 5243982"/>
                  <a:gd name="adj2" fmla="val 16387372"/>
                </a:avLst>
              </a:prstGeom>
              <a:solidFill>
                <a:srgbClr val="529491"/>
              </a:solidFill>
              <a:ln w="6350">
                <a:solidFill>
                  <a:srgbClr val="5294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sp>
        <p:nvSpPr>
          <p:cNvPr id="2" name="Content Placeholder 1"/>
          <p:cNvSpPr>
            <a:spLocks noGrp="1"/>
          </p:cNvSpPr>
          <p:nvPr>
            <p:ph sz="quarter" idx="10"/>
          </p:nvPr>
        </p:nvSpPr>
        <p:spPr/>
        <p:txBody>
          <a:bodyPr/>
          <a:lstStyle/>
          <a:p>
            <a:r>
              <a:rPr lang="en-GB" dirty="0" smtClean="0"/>
              <a:t>System 9: Sewerage System with Urine Diversion</a:t>
            </a:r>
            <a:endParaRPr lang="en-GB" dirty="0"/>
          </a:p>
        </p:txBody>
      </p:sp>
      <p:grpSp>
        <p:nvGrpSpPr>
          <p:cNvPr id="158" name="Group 157"/>
          <p:cNvGrpSpPr/>
          <p:nvPr/>
        </p:nvGrpSpPr>
        <p:grpSpPr>
          <a:xfrm>
            <a:off x="199729" y="5104661"/>
            <a:ext cx="882742" cy="360467"/>
            <a:chOff x="2149453" y="2780491"/>
            <a:chExt cx="882742" cy="360467"/>
          </a:xfrm>
        </p:grpSpPr>
        <p:sp>
          <p:nvSpPr>
            <p:cNvPr id="159" name="Diamond 15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60" name="Group 159"/>
            <p:cNvGrpSpPr/>
            <p:nvPr/>
          </p:nvGrpSpPr>
          <p:grpSpPr>
            <a:xfrm>
              <a:off x="2149453" y="2780531"/>
              <a:ext cx="882741" cy="360427"/>
              <a:chOff x="1207810" y="1844437"/>
              <a:chExt cx="922615" cy="360427"/>
            </a:xfrm>
          </p:grpSpPr>
          <p:sp>
            <p:nvSpPr>
              <p:cNvPr id="161" name="Rectangle 160"/>
              <p:cNvSpPr/>
              <p:nvPr/>
            </p:nvSpPr>
            <p:spPr>
              <a:xfrm>
                <a:off x="1437669" y="1844824"/>
                <a:ext cx="692756" cy="360040"/>
              </a:xfrm>
              <a:prstGeom prst="rect">
                <a:avLst/>
              </a:prstGeom>
              <a:solidFill>
                <a:schemeClr val="bg1"/>
              </a:solidFill>
              <a:ln w="6350">
                <a:solidFill>
                  <a:srgbClr val="F2CE9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Anal Cleansing Water</a:t>
                </a:r>
                <a:endParaRPr lang="en-GB" sz="800" dirty="0">
                  <a:solidFill>
                    <a:schemeClr val="tx1"/>
                  </a:solidFill>
                </a:endParaRPr>
              </a:p>
            </p:txBody>
          </p:sp>
          <p:sp>
            <p:nvSpPr>
              <p:cNvPr id="162" name="Chord 161"/>
              <p:cNvSpPr/>
              <p:nvPr/>
            </p:nvSpPr>
            <p:spPr>
              <a:xfrm>
                <a:off x="1207810" y="1844437"/>
                <a:ext cx="432049" cy="360000"/>
              </a:xfrm>
              <a:prstGeom prst="chord">
                <a:avLst>
                  <a:gd name="adj1" fmla="val 5243982"/>
                  <a:gd name="adj2" fmla="val 16387372"/>
                </a:avLst>
              </a:prstGeom>
              <a:solidFill>
                <a:srgbClr val="F2CE9D"/>
              </a:solidFill>
              <a:ln w="6350">
                <a:solidFill>
                  <a:srgbClr val="F2CE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68" name="Group 167"/>
          <p:cNvGrpSpPr/>
          <p:nvPr/>
        </p:nvGrpSpPr>
        <p:grpSpPr>
          <a:xfrm>
            <a:off x="199729" y="4419412"/>
            <a:ext cx="882742" cy="360467"/>
            <a:chOff x="2149453" y="2780491"/>
            <a:chExt cx="882742" cy="360467"/>
          </a:xfrm>
        </p:grpSpPr>
        <p:sp>
          <p:nvSpPr>
            <p:cNvPr id="169" name="Diamond 16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70" name="Group 169"/>
            <p:cNvGrpSpPr/>
            <p:nvPr/>
          </p:nvGrpSpPr>
          <p:grpSpPr>
            <a:xfrm>
              <a:off x="2149453" y="2780531"/>
              <a:ext cx="882741" cy="360427"/>
              <a:chOff x="1207810" y="1844437"/>
              <a:chExt cx="922615" cy="360427"/>
            </a:xfrm>
          </p:grpSpPr>
          <p:sp>
            <p:nvSpPr>
              <p:cNvPr id="176" name="Rectangle 175"/>
              <p:cNvSpPr/>
              <p:nvPr/>
            </p:nvSpPr>
            <p:spPr>
              <a:xfrm>
                <a:off x="1437669" y="1844824"/>
                <a:ext cx="692756" cy="360040"/>
              </a:xfrm>
              <a:prstGeom prst="rect">
                <a:avLst/>
              </a:prstGeom>
              <a:solidFill>
                <a:schemeClr val="bg1"/>
              </a:solidFill>
              <a:ln w="6350">
                <a:solidFill>
                  <a:srgbClr val="01BAE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Flushwater</a:t>
                </a:r>
                <a:endParaRPr lang="en-GB" sz="800" dirty="0">
                  <a:solidFill>
                    <a:schemeClr val="tx1"/>
                  </a:solidFill>
                </a:endParaRPr>
              </a:p>
            </p:txBody>
          </p:sp>
          <p:sp>
            <p:nvSpPr>
              <p:cNvPr id="177" name="Chord 176"/>
              <p:cNvSpPr/>
              <p:nvPr/>
            </p:nvSpPr>
            <p:spPr>
              <a:xfrm>
                <a:off x="1207810" y="1844437"/>
                <a:ext cx="432049" cy="360000"/>
              </a:xfrm>
              <a:prstGeom prst="chord">
                <a:avLst>
                  <a:gd name="adj1" fmla="val 5243982"/>
                  <a:gd name="adj2" fmla="val 16387372"/>
                </a:avLst>
              </a:prstGeom>
              <a:solidFill>
                <a:srgbClr val="01BAE5"/>
              </a:solidFill>
              <a:ln w="6350">
                <a:solidFill>
                  <a:srgbClr val="01BA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78" name="Group 177"/>
          <p:cNvGrpSpPr/>
          <p:nvPr/>
        </p:nvGrpSpPr>
        <p:grpSpPr>
          <a:xfrm>
            <a:off x="199729" y="5790366"/>
            <a:ext cx="882742" cy="360467"/>
            <a:chOff x="2149453" y="2780491"/>
            <a:chExt cx="882742" cy="360467"/>
          </a:xfrm>
        </p:grpSpPr>
        <p:sp>
          <p:nvSpPr>
            <p:cNvPr id="179" name="Diamond 17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80" name="Group 179"/>
            <p:cNvGrpSpPr/>
            <p:nvPr/>
          </p:nvGrpSpPr>
          <p:grpSpPr>
            <a:xfrm>
              <a:off x="2149453" y="2780531"/>
              <a:ext cx="882741" cy="360427"/>
              <a:chOff x="1207810" y="1844437"/>
              <a:chExt cx="922615" cy="360427"/>
            </a:xfrm>
          </p:grpSpPr>
          <p:sp>
            <p:nvSpPr>
              <p:cNvPr id="181" name="Rectangle 180"/>
              <p:cNvSpPr/>
              <p:nvPr/>
            </p:nvSpPr>
            <p:spPr>
              <a:xfrm>
                <a:off x="1437669" y="1844824"/>
                <a:ext cx="692756" cy="360040"/>
              </a:xfrm>
              <a:prstGeom prst="rect">
                <a:avLst/>
              </a:prstGeom>
              <a:solidFill>
                <a:schemeClr val="bg1"/>
              </a:solidFill>
              <a:ln w="6350">
                <a:solidFill>
                  <a:srgbClr val="F5B8F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Dry Cleansing Materials</a:t>
                </a:r>
                <a:endParaRPr lang="en-GB" sz="800" dirty="0">
                  <a:solidFill>
                    <a:schemeClr val="tx1"/>
                  </a:solidFill>
                </a:endParaRPr>
              </a:p>
            </p:txBody>
          </p:sp>
          <p:sp>
            <p:nvSpPr>
              <p:cNvPr id="182" name="Chord 181"/>
              <p:cNvSpPr/>
              <p:nvPr/>
            </p:nvSpPr>
            <p:spPr>
              <a:xfrm>
                <a:off x="1207810" y="1844437"/>
                <a:ext cx="432049" cy="360000"/>
              </a:xfrm>
              <a:prstGeom prst="chord">
                <a:avLst>
                  <a:gd name="adj1" fmla="val 5243982"/>
                  <a:gd name="adj2" fmla="val 16387372"/>
                </a:avLst>
              </a:prstGeom>
              <a:solidFill>
                <a:srgbClr val="F5B8FA"/>
              </a:solidFill>
              <a:ln w="6350">
                <a:solidFill>
                  <a:srgbClr val="F5B8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98" name="Group 197"/>
          <p:cNvGrpSpPr/>
          <p:nvPr/>
        </p:nvGrpSpPr>
        <p:grpSpPr>
          <a:xfrm>
            <a:off x="199729" y="3746074"/>
            <a:ext cx="882742" cy="360467"/>
            <a:chOff x="2149453" y="2780491"/>
            <a:chExt cx="882742" cy="360467"/>
          </a:xfrm>
        </p:grpSpPr>
        <p:sp>
          <p:nvSpPr>
            <p:cNvPr id="199" name="Diamond 19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00" name="Group 199"/>
            <p:cNvGrpSpPr/>
            <p:nvPr/>
          </p:nvGrpSpPr>
          <p:grpSpPr>
            <a:xfrm>
              <a:off x="2149453" y="2780531"/>
              <a:ext cx="882741" cy="360427"/>
              <a:chOff x="1207810" y="1844437"/>
              <a:chExt cx="922615" cy="360427"/>
            </a:xfrm>
          </p:grpSpPr>
          <p:sp>
            <p:nvSpPr>
              <p:cNvPr id="201" name="Rectangle 200"/>
              <p:cNvSpPr/>
              <p:nvPr/>
            </p:nvSpPr>
            <p:spPr>
              <a:xfrm>
                <a:off x="1437669" y="1844824"/>
                <a:ext cx="692756" cy="360040"/>
              </a:xfrm>
              <a:prstGeom prst="rect">
                <a:avLst/>
              </a:prstGeom>
              <a:solidFill>
                <a:schemeClr val="bg1"/>
              </a:solidFill>
              <a:ln w="6350">
                <a:solidFill>
                  <a:srgbClr val="FFF24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Urine</a:t>
                </a:r>
                <a:endParaRPr lang="en-GB" sz="800" dirty="0">
                  <a:solidFill>
                    <a:schemeClr val="tx1"/>
                  </a:solidFill>
                </a:endParaRPr>
              </a:p>
            </p:txBody>
          </p:sp>
          <p:sp>
            <p:nvSpPr>
              <p:cNvPr id="202" name="Chord 201"/>
              <p:cNvSpPr/>
              <p:nvPr/>
            </p:nvSpPr>
            <p:spPr>
              <a:xfrm>
                <a:off x="1207810" y="1844437"/>
                <a:ext cx="432049" cy="360000"/>
              </a:xfrm>
              <a:prstGeom prst="chord">
                <a:avLst>
                  <a:gd name="adj1" fmla="val 5243982"/>
                  <a:gd name="adj2" fmla="val 16387372"/>
                </a:avLst>
              </a:prstGeom>
              <a:solidFill>
                <a:srgbClr val="FFF24D"/>
              </a:solidFill>
              <a:ln w="6350">
                <a:solidFill>
                  <a:srgbClr val="FFF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208" name="Group 207"/>
          <p:cNvGrpSpPr/>
          <p:nvPr/>
        </p:nvGrpSpPr>
        <p:grpSpPr>
          <a:xfrm>
            <a:off x="7782923" y="5105088"/>
            <a:ext cx="882742" cy="360467"/>
            <a:chOff x="2149453" y="2780491"/>
            <a:chExt cx="882742" cy="360467"/>
          </a:xfrm>
        </p:grpSpPr>
        <p:sp>
          <p:nvSpPr>
            <p:cNvPr id="209" name="Diamond 20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10" name="Group 209"/>
            <p:cNvGrpSpPr/>
            <p:nvPr/>
          </p:nvGrpSpPr>
          <p:grpSpPr>
            <a:xfrm>
              <a:off x="2149453" y="2780531"/>
              <a:ext cx="882741" cy="360427"/>
              <a:chOff x="1207810" y="1844437"/>
              <a:chExt cx="922615" cy="360427"/>
            </a:xfrm>
          </p:grpSpPr>
          <p:sp>
            <p:nvSpPr>
              <p:cNvPr id="211" name="Rectangle 210"/>
              <p:cNvSpPr/>
              <p:nvPr/>
            </p:nvSpPr>
            <p:spPr>
              <a:xfrm>
                <a:off x="1437669" y="1844824"/>
                <a:ext cx="692756" cy="360040"/>
              </a:xfrm>
              <a:prstGeom prst="rect">
                <a:avLst/>
              </a:prstGeom>
              <a:solidFill>
                <a:schemeClr val="bg1"/>
              </a:solidFill>
              <a:ln w="6350">
                <a:solidFill>
                  <a:srgbClr val="80664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Sludge</a:t>
                </a:r>
                <a:endParaRPr lang="en-GB" sz="800" dirty="0">
                  <a:solidFill>
                    <a:schemeClr val="tx1"/>
                  </a:solidFill>
                </a:endParaRPr>
              </a:p>
            </p:txBody>
          </p:sp>
          <p:sp>
            <p:nvSpPr>
              <p:cNvPr id="212" name="Chord 211"/>
              <p:cNvSpPr/>
              <p:nvPr/>
            </p:nvSpPr>
            <p:spPr>
              <a:xfrm>
                <a:off x="1207810" y="1844437"/>
                <a:ext cx="432049" cy="360000"/>
              </a:xfrm>
              <a:prstGeom prst="chord">
                <a:avLst>
                  <a:gd name="adj1" fmla="val 5243982"/>
                  <a:gd name="adj2" fmla="val 16387372"/>
                </a:avLst>
              </a:prstGeom>
              <a:solidFill>
                <a:srgbClr val="806640"/>
              </a:solidFill>
              <a:ln w="6350">
                <a:solidFill>
                  <a:srgbClr val="806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cxnSp>
        <p:nvCxnSpPr>
          <p:cNvPr id="228" name="Elbow Connector 227"/>
          <p:cNvCxnSpPr>
            <a:stCxn id="219" idx="3"/>
            <a:endCxn id="620" idx="1"/>
          </p:cNvCxnSpPr>
          <p:nvPr/>
        </p:nvCxnSpPr>
        <p:spPr>
          <a:xfrm>
            <a:off x="1082471" y="3229503"/>
            <a:ext cx="150496" cy="343145"/>
          </a:xfrm>
          <a:prstGeom prst="bentConnector3">
            <a:avLst>
              <a:gd name="adj1" fmla="val 3101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37" name="Elbow Connector 236"/>
          <p:cNvCxnSpPr>
            <a:stCxn id="179" idx="3"/>
            <a:endCxn id="617" idx="1"/>
          </p:cNvCxnSpPr>
          <p:nvPr/>
        </p:nvCxnSpPr>
        <p:spPr>
          <a:xfrm flipV="1">
            <a:off x="1082471" y="3572648"/>
            <a:ext cx="152233" cy="2397738"/>
          </a:xfrm>
          <a:prstGeom prst="bentConnector3">
            <a:avLst>
              <a:gd name="adj1" fmla="val 24973"/>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50" name="Group 149"/>
          <p:cNvGrpSpPr/>
          <p:nvPr/>
        </p:nvGrpSpPr>
        <p:grpSpPr>
          <a:xfrm>
            <a:off x="6560840" y="2564904"/>
            <a:ext cx="898003" cy="1742343"/>
            <a:chOff x="6560840" y="2564904"/>
            <a:chExt cx="898003" cy="1742343"/>
          </a:xfrm>
        </p:grpSpPr>
        <p:sp>
          <p:nvSpPr>
            <p:cNvPr id="633" name="Rectangle 632"/>
            <p:cNvSpPr/>
            <p:nvPr/>
          </p:nvSpPr>
          <p:spPr>
            <a:xfrm>
              <a:off x="6564585" y="3442857"/>
              <a:ext cx="892522" cy="269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483" name="Group 482"/>
            <p:cNvGrpSpPr/>
            <p:nvPr/>
          </p:nvGrpSpPr>
          <p:grpSpPr>
            <a:xfrm>
              <a:off x="6560840" y="2564904"/>
              <a:ext cx="898003" cy="1742343"/>
              <a:chOff x="6560840" y="1988840"/>
              <a:chExt cx="898003" cy="1742343"/>
            </a:xfrm>
          </p:grpSpPr>
          <p:sp>
            <p:nvSpPr>
              <p:cNvPr id="470" name="Rectangle 469"/>
              <p:cNvSpPr/>
              <p:nvPr/>
            </p:nvSpPr>
            <p:spPr>
              <a:xfrm>
                <a:off x="6890866" y="3601431"/>
                <a:ext cx="109076" cy="1283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79" name="Rectangle 478"/>
              <p:cNvSpPr/>
              <p:nvPr/>
            </p:nvSpPr>
            <p:spPr>
              <a:xfrm>
                <a:off x="7027478" y="3602882"/>
                <a:ext cx="109076" cy="1283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396" name="Group 395"/>
              <p:cNvGrpSpPr/>
              <p:nvPr/>
            </p:nvGrpSpPr>
            <p:grpSpPr>
              <a:xfrm>
                <a:off x="6560840" y="1988840"/>
                <a:ext cx="898003" cy="1736991"/>
                <a:chOff x="4160912" y="1412429"/>
                <a:chExt cx="898003" cy="360040"/>
              </a:xfrm>
            </p:grpSpPr>
            <p:sp>
              <p:nvSpPr>
                <p:cNvPr id="397" name="Rectangle 396"/>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98" name="Group 397"/>
                <p:cNvGrpSpPr/>
                <p:nvPr/>
              </p:nvGrpSpPr>
              <p:grpSpPr>
                <a:xfrm>
                  <a:off x="4162648" y="1412429"/>
                  <a:ext cx="896267" cy="360040"/>
                  <a:chOff x="1234157" y="1484784"/>
                  <a:chExt cx="896267" cy="360040"/>
                </a:xfrm>
              </p:grpSpPr>
              <p:sp>
                <p:nvSpPr>
                  <p:cNvPr id="399" name="Rectangle 398"/>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46800" rIns="0" bIns="46800" rtlCol="0" anchor="t" anchorCtr="0"/>
                  <a:lstStyle/>
                  <a:p>
                    <a:r>
                      <a:rPr lang="de-CH" sz="800" dirty="0" smtClean="0"/>
                      <a:t>T.1</a:t>
                    </a:r>
                  </a:p>
                  <a:p>
                    <a:r>
                      <a:rPr lang="de-CH" sz="800" dirty="0" smtClean="0"/>
                      <a:t>T.2</a:t>
                    </a:r>
                  </a:p>
                  <a:p>
                    <a:r>
                      <a:rPr lang="de-CH" sz="800" dirty="0" smtClean="0"/>
                      <a:t>T.3</a:t>
                    </a:r>
                  </a:p>
                  <a:p>
                    <a:r>
                      <a:rPr lang="de-CH" sz="800" dirty="0" smtClean="0"/>
                      <a:t>T.4</a:t>
                    </a:r>
                  </a:p>
                  <a:p>
                    <a:endParaRPr lang="de-CH" sz="800" dirty="0"/>
                  </a:p>
                  <a:p>
                    <a:r>
                      <a:rPr lang="de-CH" sz="800" dirty="0" smtClean="0"/>
                      <a:t>T.5</a:t>
                    </a:r>
                  </a:p>
                  <a:p>
                    <a:r>
                      <a:rPr lang="de-CH" sz="800" dirty="0" smtClean="0"/>
                      <a:t>T.6</a:t>
                    </a:r>
                  </a:p>
                  <a:p>
                    <a:r>
                      <a:rPr lang="de-CH" sz="800" dirty="0" smtClean="0"/>
                      <a:t>T.7</a:t>
                    </a:r>
                  </a:p>
                  <a:p>
                    <a:r>
                      <a:rPr lang="de-CH" sz="800" dirty="0" smtClean="0"/>
                      <a:t>T.8</a:t>
                    </a:r>
                  </a:p>
                  <a:p>
                    <a:r>
                      <a:rPr lang="de-CH" sz="800" dirty="0" smtClean="0"/>
                      <a:t>T.9</a:t>
                    </a:r>
                  </a:p>
                  <a:p>
                    <a:r>
                      <a:rPr lang="de-CH" sz="800" dirty="0" smtClean="0"/>
                      <a:t>T.10</a:t>
                    </a:r>
                  </a:p>
                  <a:p>
                    <a:r>
                      <a:rPr lang="de-CH" sz="800" dirty="0" smtClean="0"/>
                      <a:t>T.11</a:t>
                    </a:r>
                  </a:p>
                  <a:p>
                    <a:r>
                      <a:rPr lang="de-CH" sz="800" dirty="0" smtClean="0"/>
                      <a:t>T.12</a:t>
                    </a:r>
                    <a:endParaRPr lang="en-GB" sz="800" dirty="0"/>
                  </a:p>
                </p:txBody>
              </p:sp>
              <p:sp>
                <p:nvSpPr>
                  <p:cNvPr id="400" name="Rectangle 399"/>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7200" rtlCol="0" anchor="t" anchorCtr="0"/>
                  <a:lstStyle/>
                  <a:p>
                    <a:r>
                      <a:rPr lang="en-GB" sz="800" dirty="0" smtClean="0">
                        <a:solidFill>
                          <a:schemeClr val="tx1"/>
                        </a:solidFill>
                      </a:rPr>
                      <a:t>Settler</a:t>
                    </a:r>
                  </a:p>
                  <a:p>
                    <a:r>
                      <a:rPr lang="en-GB" sz="800" dirty="0" err="1" smtClean="0">
                        <a:solidFill>
                          <a:schemeClr val="tx1"/>
                        </a:solidFill>
                      </a:rPr>
                      <a:t>Imhoff</a:t>
                    </a:r>
                    <a:r>
                      <a:rPr lang="en-GB" sz="800" dirty="0" smtClean="0">
                        <a:solidFill>
                          <a:schemeClr val="tx1"/>
                        </a:solidFill>
                      </a:rPr>
                      <a:t> Tank</a:t>
                    </a:r>
                  </a:p>
                  <a:p>
                    <a:r>
                      <a:rPr lang="en-GB" sz="800" dirty="0" smtClean="0">
                        <a:solidFill>
                          <a:schemeClr val="tx1"/>
                        </a:solidFill>
                      </a:rPr>
                      <a:t>ABR</a:t>
                    </a:r>
                  </a:p>
                  <a:p>
                    <a:r>
                      <a:rPr lang="en-GB" sz="800" dirty="0" smtClean="0">
                        <a:solidFill>
                          <a:schemeClr val="tx1"/>
                        </a:solidFill>
                      </a:rPr>
                      <a:t>Anaerobic Filter</a:t>
                    </a:r>
                  </a:p>
                  <a:p>
                    <a:r>
                      <a:rPr lang="en-GB" sz="800" dirty="0" smtClean="0">
                        <a:solidFill>
                          <a:schemeClr val="tx1"/>
                        </a:solidFill>
                      </a:rPr>
                      <a:t>WSP</a:t>
                    </a:r>
                  </a:p>
                  <a:p>
                    <a:r>
                      <a:rPr lang="en-GB" sz="800" dirty="0" smtClean="0">
                        <a:solidFill>
                          <a:schemeClr val="tx1"/>
                        </a:solidFill>
                      </a:rPr>
                      <a:t>Aerated Pond</a:t>
                    </a:r>
                  </a:p>
                  <a:p>
                    <a:r>
                      <a:rPr lang="en-GB" sz="800" dirty="0" smtClean="0">
                        <a:solidFill>
                          <a:schemeClr val="tx1"/>
                        </a:solidFill>
                      </a:rPr>
                      <a:t>FWS CW</a:t>
                    </a:r>
                  </a:p>
                  <a:p>
                    <a:r>
                      <a:rPr lang="en-GB" sz="800" dirty="0" smtClean="0">
                        <a:solidFill>
                          <a:schemeClr val="tx1"/>
                        </a:solidFill>
                      </a:rPr>
                      <a:t>HSF CW</a:t>
                    </a:r>
                  </a:p>
                  <a:p>
                    <a:r>
                      <a:rPr lang="en-GB" sz="800" dirty="0" smtClean="0">
                        <a:solidFill>
                          <a:schemeClr val="tx1"/>
                        </a:solidFill>
                      </a:rPr>
                      <a:t>VF CW</a:t>
                    </a:r>
                  </a:p>
                  <a:p>
                    <a:r>
                      <a:rPr lang="en-GB" sz="800" dirty="0" smtClean="0">
                        <a:solidFill>
                          <a:schemeClr val="tx1"/>
                        </a:solidFill>
                      </a:rPr>
                      <a:t>Trickling Filter</a:t>
                    </a:r>
                  </a:p>
                  <a:p>
                    <a:r>
                      <a:rPr lang="en-GB" sz="800" dirty="0" smtClean="0">
                        <a:solidFill>
                          <a:schemeClr val="tx1"/>
                        </a:solidFill>
                      </a:rPr>
                      <a:t>UASB</a:t>
                    </a:r>
                  </a:p>
                  <a:p>
                    <a:r>
                      <a:rPr lang="en-GB" sz="800" dirty="0" smtClean="0">
                        <a:solidFill>
                          <a:schemeClr val="tx1"/>
                        </a:solidFill>
                      </a:rPr>
                      <a:t>Activated Sludge</a:t>
                    </a:r>
                    <a:endParaRPr lang="en-GB" sz="800" dirty="0">
                      <a:solidFill>
                        <a:schemeClr val="tx1"/>
                      </a:solidFill>
                    </a:endParaRPr>
                  </a:p>
                </p:txBody>
              </p:sp>
            </p:grpSp>
          </p:grpSp>
        </p:grpSp>
      </p:grpSp>
      <p:grpSp>
        <p:nvGrpSpPr>
          <p:cNvPr id="420" name="Group 419"/>
          <p:cNvGrpSpPr/>
          <p:nvPr/>
        </p:nvGrpSpPr>
        <p:grpSpPr>
          <a:xfrm>
            <a:off x="8807426" y="3190741"/>
            <a:ext cx="896267" cy="764818"/>
            <a:chOff x="6277169" y="944724"/>
            <a:chExt cx="896267" cy="360040"/>
          </a:xfrm>
        </p:grpSpPr>
        <p:sp>
          <p:nvSpPr>
            <p:cNvPr id="421" name="Rectangle 420"/>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22" name="Group 421"/>
            <p:cNvGrpSpPr/>
            <p:nvPr/>
          </p:nvGrpSpPr>
          <p:grpSpPr>
            <a:xfrm>
              <a:off x="6277169" y="944724"/>
              <a:ext cx="896267" cy="360040"/>
              <a:chOff x="1234157" y="1484784"/>
              <a:chExt cx="896267" cy="360040"/>
            </a:xfrm>
          </p:grpSpPr>
          <p:sp>
            <p:nvSpPr>
              <p:cNvPr id="423" name="Rectangle 422"/>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46800" rIns="0" bIns="46800" rtlCol="0" anchor="t" anchorCtr="0"/>
              <a:lstStyle/>
              <a:p>
                <a:r>
                  <a:rPr lang="de-CH" sz="800" dirty="0"/>
                  <a:t>D.6</a:t>
                </a:r>
              </a:p>
              <a:p>
                <a:r>
                  <a:rPr lang="de-CH" sz="800" dirty="0"/>
                  <a:t>D.9</a:t>
                </a:r>
              </a:p>
              <a:p>
                <a:r>
                  <a:rPr lang="en-GB" sz="800" dirty="0"/>
                  <a:t>D.10</a:t>
                </a:r>
              </a:p>
              <a:p>
                <a:r>
                  <a:rPr lang="en-GB" sz="800" dirty="0"/>
                  <a:t>D.11</a:t>
                </a:r>
              </a:p>
            </p:txBody>
          </p:sp>
          <p:sp>
            <p:nvSpPr>
              <p:cNvPr id="424" name="Rectangle 423"/>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lang="en-GB" sz="800" dirty="0">
                    <a:solidFill>
                      <a:schemeClr val="tx1"/>
                    </a:solidFill>
                  </a:rPr>
                  <a:t>Irrigation</a:t>
                </a:r>
              </a:p>
              <a:p>
                <a:r>
                  <a:rPr lang="en-GB" sz="800" dirty="0">
                    <a:solidFill>
                      <a:schemeClr val="tx1"/>
                    </a:solidFill>
                  </a:rPr>
                  <a:t>Fish Pond</a:t>
                </a:r>
              </a:p>
              <a:p>
                <a:r>
                  <a:rPr lang="en-GB" sz="800" dirty="0">
                    <a:solidFill>
                      <a:schemeClr val="tx1"/>
                    </a:solidFill>
                  </a:rPr>
                  <a:t>Plant Pond</a:t>
                </a:r>
              </a:p>
              <a:p>
                <a:r>
                  <a:rPr lang="en-GB" sz="800" dirty="0">
                    <a:solidFill>
                      <a:schemeClr val="tx1"/>
                    </a:solidFill>
                  </a:rPr>
                  <a:t>Disposal / Recharge</a:t>
                </a:r>
              </a:p>
            </p:txBody>
          </p:sp>
        </p:grpSp>
      </p:grpSp>
      <p:cxnSp>
        <p:nvCxnSpPr>
          <p:cNvPr id="435" name="Elbow Connector 434"/>
          <p:cNvCxnSpPr>
            <a:stCxn id="209" idx="3"/>
            <a:endCxn id="428" idx="1"/>
          </p:cNvCxnSpPr>
          <p:nvPr/>
        </p:nvCxnSpPr>
        <p:spPr>
          <a:xfrm flipV="1">
            <a:off x="8665665" y="5284294"/>
            <a:ext cx="141761" cy="814"/>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60" name="Elbow Connector 459"/>
          <p:cNvCxnSpPr>
            <a:stCxn id="214" idx="3"/>
            <a:endCxn id="423" idx="1"/>
          </p:cNvCxnSpPr>
          <p:nvPr/>
        </p:nvCxnSpPr>
        <p:spPr>
          <a:xfrm flipV="1">
            <a:off x="8665666" y="3573150"/>
            <a:ext cx="141760" cy="1659"/>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63" name="Elbow Connector 462"/>
          <p:cNvCxnSpPr>
            <a:stCxn id="176" idx="3"/>
            <a:endCxn id="617" idx="1"/>
          </p:cNvCxnSpPr>
          <p:nvPr/>
        </p:nvCxnSpPr>
        <p:spPr>
          <a:xfrm flipV="1">
            <a:off x="1082470" y="3572648"/>
            <a:ext cx="152234" cy="1027211"/>
          </a:xfrm>
          <a:prstGeom prst="bentConnector3">
            <a:avLst>
              <a:gd name="adj1" fmla="val 37486"/>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68" name="Elbow Connector 467"/>
          <p:cNvCxnSpPr>
            <a:stCxn id="472" idx="0"/>
            <a:endCxn id="470" idx="2"/>
          </p:cNvCxnSpPr>
          <p:nvPr/>
        </p:nvCxnSpPr>
        <p:spPr>
          <a:xfrm rot="5400000" flipH="1" flipV="1">
            <a:off x="6850861" y="4399069"/>
            <a:ext cx="187816" cy="127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77" name="Elbow Connector 476"/>
          <p:cNvCxnSpPr>
            <a:stCxn id="479" idx="2"/>
            <a:endCxn id="478" idx="0"/>
          </p:cNvCxnSpPr>
          <p:nvPr/>
        </p:nvCxnSpPr>
        <p:spPr>
          <a:xfrm rot="16200000" flipH="1">
            <a:off x="6989268" y="4399995"/>
            <a:ext cx="187262" cy="1766"/>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99" name="Elbow Connector 498"/>
          <p:cNvCxnSpPr>
            <a:stCxn id="619" idx="3"/>
            <a:endCxn id="154" idx="1"/>
          </p:cNvCxnSpPr>
          <p:nvPr/>
        </p:nvCxnSpPr>
        <p:spPr>
          <a:xfrm>
            <a:off x="2129234" y="3572648"/>
            <a:ext cx="141566" cy="4161"/>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585" name="Group 584"/>
          <p:cNvGrpSpPr/>
          <p:nvPr/>
        </p:nvGrpSpPr>
        <p:grpSpPr>
          <a:xfrm>
            <a:off x="199728" y="2392607"/>
            <a:ext cx="882742" cy="360467"/>
            <a:chOff x="2149453" y="2780491"/>
            <a:chExt cx="882742" cy="360467"/>
          </a:xfrm>
        </p:grpSpPr>
        <p:sp>
          <p:nvSpPr>
            <p:cNvPr id="586" name="Diamond 585"/>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587" name="Group 586"/>
            <p:cNvGrpSpPr/>
            <p:nvPr/>
          </p:nvGrpSpPr>
          <p:grpSpPr>
            <a:xfrm>
              <a:off x="2149453" y="2780531"/>
              <a:ext cx="882741" cy="360427"/>
              <a:chOff x="1207810" y="1844437"/>
              <a:chExt cx="922615" cy="360427"/>
            </a:xfrm>
          </p:grpSpPr>
          <p:sp>
            <p:nvSpPr>
              <p:cNvPr id="588" name="Rectangle 587"/>
              <p:cNvSpPr/>
              <p:nvPr/>
            </p:nvSpPr>
            <p:spPr>
              <a:xfrm>
                <a:off x="1437669" y="1844824"/>
                <a:ext cx="692756" cy="360040"/>
              </a:xfrm>
              <a:prstGeom prst="rect">
                <a:avLst/>
              </a:prstGeom>
              <a:solidFill>
                <a:schemeClr val="bg1"/>
              </a:solidFill>
              <a:ln w="6350">
                <a:solidFill>
                  <a:srgbClr val="B8CCCC"/>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Greywater</a:t>
                </a:r>
                <a:endParaRPr lang="en-GB" sz="800" dirty="0">
                  <a:solidFill>
                    <a:schemeClr val="tx1"/>
                  </a:solidFill>
                </a:endParaRPr>
              </a:p>
            </p:txBody>
          </p:sp>
          <p:sp>
            <p:nvSpPr>
              <p:cNvPr id="589" name="Chord 588"/>
              <p:cNvSpPr/>
              <p:nvPr/>
            </p:nvSpPr>
            <p:spPr>
              <a:xfrm>
                <a:off x="1207810" y="1844437"/>
                <a:ext cx="432049" cy="360000"/>
              </a:xfrm>
              <a:prstGeom prst="chord">
                <a:avLst>
                  <a:gd name="adj1" fmla="val 5243982"/>
                  <a:gd name="adj2" fmla="val 16387372"/>
                </a:avLst>
              </a:prstGeom>
              <a:solidFill>
                <a:srgbClr val="B8CCCC"/>
              </a:solidFill>
              <a:ln w="6350">
                <a:solidFill>
                  <a:srgbClr val="B8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590" name="Group 589"/>
          <p:cNvGrpSpPr/>
          <p:nvPr/>
        </p:nvGrpSpPr>
        <p:grpSpPr>
          <a:xfrm>
            <a:off x="202556" y="1726727"/>
            <a:ext cx="882742" cy="360467"/>
            <a:chOff x="2149453" y="2780491"/>
            <a:chExt cx="882742" cy="360467"/>
          </a:xfrm>
        </p:grpSpPr>
        <p:sp>
          <p:nvSpPr>
            <p:cNvPr id="591" name="Diamond 590"/>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592" name="Group 591"/>
            <p:cNvGrpSpPr/>
            <p:nvPr/>
          </p:nvGrpSpPr>
          <p:grpSpPr>
            <a:xfrm>
              <a:off x="2149453" y="2780531"/>
              <a:ext cx="882741" cy="360427"/>
              <a:chOff x="1207810" y="1844437"/>
              <a:chExt cx="922615" cy="360427"/>
            </a:xfrm>
          </p:grpSpPr>
          <p:sp>
            <p:nvSpPr>
              <p:cNvPr id="593" name="Rectangle 592"/>
              <p:cNvSpPr/>
              <p:nvPr/>
            </p:nvSpPr>
            <p:spPr>
              <a:xfrm>
                <a:off x="1437669" y="1844824"/>
                <a:ext cx="692756" cy="360040"/>
              </a:xfrm>
              <a:prstGeom prst="rect">
                <a:avLst/>
              </a:prstGeom>
              <a:solidFill>
                <a:schemeClr val="bg1"/>
              </a:solidFill>
              <a:ln w="6350">
                <a:solidFill>
                  <a:srgbClr val="26C0A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Stormwater</a:t>
                </a:r>
                <a:endParaRPr lang="en-GB" sz="800" dirty="0">
                  <a:solidFill>
                    <a:schemeClr val="tx1"/>
                  </a:solidFill>
                </a:endParaRPr>
              </a:p>
            </p:txBody>
          </p:sp>
          <p:sp>
            <p:nvSpPr>
              <p:cNvPr id="594" name="Chord 593"/>
              <p:cNvSpPr/>
              <p:nvPr/>
            </p:nvSpPr>
            <p:spPr>
              <a:xfrm>
                <a:off x="1207810" y="1844437"/>
                <a:ext cx="432049" cy="360000"/>
              </a:xfrm>
              <a:prstGeom prst="chord">
                <a:avLst>
                  <a:gd name="adj1" fmla="val 5243982"/>
                  <a:gd name="adj2" fmla="val 16387372"/>
                </a:avLst>
              </a:prstGeom>
              <a:solidFill>
                <a:srgbClr val="26C0AA"/>
              </a:solidFill>
              <a:ln w="6350">
                <a:solidFill>
                  <a:srgbClr val="26C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605" name="Group 604"/>
          <p:cNvGrpSpPr/>
          <p:nvPr/>
        </p:nvGrpSpPr>
        <p:grpSpPr>
          <a:xfrm>
            <a:off x="8815116" y="1722016"/>
            <a:ext cx="896267" cy="360040"/>
            <a:chOff x="6277169" y="944724"/>
            <a:chExt cx="896267" cy="360040"/>
          </a:xfrm>
        </p:grpSpPr>
        <p:sp>
          <p:nvSpPr>
            <p:cNvPr id="606" name="Rectangle 605"/>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607" name="Group 606"/>
            <p:cNvGrpSpPr/>
            <p:nvPr/>
          </p:nvGrpSpPr>
          <p:grpSpPr>
            <a:xfrm>
              <a:off x="6277169" y="944724"/>
              <a:ext cx="896267" cy="360040"/>
              <a:chOff x="1234157" y="1484784"/>
              <a:chExt cx="896267" cy="360040"/>
            </a:xfrm>
          </p:grpSpPr>
          <p:sp>
            <p:nvSpPr>
              <p:cNvPr id="608" name="Rectangle 607"/>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D.11</a:t>
                </a:r>
                <a:endParaRPr lang="en-GB" sz="800" dirty="0"/>
              </a:p>
            </p:txBody>
          </p:sp>
          <p:sp>
            <p:nvSpPr>
              <p:cNvPr id="609" name="Rectangle 608"/>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a:solidFill>
                      <a:schemeClr val="tx1"/>
                    </a:solidFill>
                  </a:rPr>
                  <a:t>Disposal / Recharge</a:t>
                </a:r>
              </a:p>
            </p:txBody>
          </p:sp>
        </p:grpSp>
      </p:grpSp>
      <p:cxnSp>
        <p:nvCxnSpPr>
          <p:cNvPr id="610" name="Elbow Connector 609"/>
          <p:cNvCxnSpPr>
            <a:stCxn id="586" idx="3"/>
            <a:endCxn id="283" idx="0"/>
          </p:cNvCxnSpPr>
          <p:nvPr/>
        </p:nvCxnSpPr>
        <p:spPr>
          <a:xfrm>
            <a:off x="1082470" y="2572627"/>
            <a:ext cx="4715291" cy="774577"/>
          </a:xfrm>
          <a:prstGeom prst="bent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613" name="Group 612"/>
          <p:cNvGrpSpPr/>
          <p:nvPr/>
        </p:nvGrpSpPr>
        <p:grpSpPr>
          <a:xfrm>
            <a:off x="1232967" y="3262023"/>
            <a:ext cx="896268" cy="621250"/>
            <a:chOff x="3296816" y="2475908"/>
            <a:chExt cx="896268" cy="796161"/>
          </a:xfrm>
        </p:grpSpPr>
        <p:sp>
          <p:nvSpPr>
            <p:cNvPr id="614" name="Rectangle 613"/>
            <p:cNvSpPr/>
            <p:nvPr/>
          </p:nvSpPr>
          <p:spPr>
            <a:xfrm>
              <a:off x="3311085" y="2924884"/>
              <a:ext cx="881999" cy="332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15" name="Rectangle 614"/>
            <p:cNvSpPr/>
            <p:nvPr/>
          </p:nvSpPr>
          <p:spPr>
            <a:xfrm>
              <a:off x="3298553" y="2544106"/>
              <a:ext cx="881999" cy="206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616" name="Group 615"/>
            <p:cNvGrpSpPr/>
            <p:nvPr/>
          </p:nvGrpSpPr>
          <p:grpSpPr>
            <a:xfrm>
              <a:off x="3296816" y="2475908"/>
              <a:ext cx="896267" cy="796161"/>
              <a:chOff x="1856656" y="1433484"/>
              <a:chExt cx="896267" cy="360040"/>
            </a:xfrm>
          </p:grpSpPr>
          <p:sp>
            <p:nvSpPr>
              <p:cNvPr id="617" name="Rectangle 616"/>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618" name="Group 617"/>
              <p:cNvGrpSpPr/>
              <p:nvPr/>
            </p:nvGrpSpPr>
            <p:grpSpPr>
              <a:xfrm>
                <a:off x="1856656" y="1433484"/>
                <a:ext cx="896267" cy="360040"/>
                <a:chOff x="1234157" y="1484784"/>
                <a:chExt cx="896267" cy="360040"/>
              </a:xfrm>
            </p:grpSpPr>
            <p:sp>
              <p:nvSpPr>
                <p:cNvPr id="619" name="Rectangle 618"/>
                <p:cNvSpPr/>
                <p:nvPr/>
              </p:nvSpPr>
              <p:spPr>
                <a:xfrm>
                  <a:off x="1481829" y="1484784"/>
                  <a:ext cx="648595" cy="360040"/>
                </a:xfrm>
                <a:prstGeom prst="rect">
                  <a:avLst/>
                </a:prstGeom>
                <a:solidFill>
                  <a:srgbClr val="FFBDBD"/>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lang="en-GB" sz="800" dirty="0" smtClean="0">
                      <a:solidFill>
                        <a:schemeClr val="tx1"/>
                      </a:solidFill>
                    </a:rPr>
                    <a:t>Urine-Diverting Flush Toilet</a:t>
                  </a:r>
                </a:p>
                <a:p>
                  <a:r>
                    <a:rPr lang="en-GB" sz="800" dirty="0" smtClean="0">
                      <a:solidFill>
                        <a:schemeClr val="tx1"/>
                      </a:solidFill>
                    </a:rPr>
                    <a:t>Urinal</a:t>
                  </a:r>
                  <a:endParaRPr lang="en-GB" sz="800" dirty="0">
                    <a:solidFill>
                      <a:schemeClr val="tx1"/>
                    </a:solidFill>
                  </a:endParaRPr>
                </a:p>
              </p:txBody>
            </p:sp>
            <p:sp>
              <p:nvSpPr>
                <p:cNvPr id="620" name="Rectangle 619"/>
                <p:cNvSpPr/>
                <p:nvPr/>
              </p:nvSpPr>
              <p:spPr>
                <a:xfrm>
                  <a:off x="1234157" y="1484784"/>
                  <a:ext cx="247673" cy="360040"/>
                </a:xfrm>
                <a:prstGeom prst="rect">
                  <a:avLst/>
                </a:prstGeom>
                <a:solidFill>
                  <a:srgbClr val="CC0000"/>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46800" tIns="46800" rIns="46800" bIns="46800" rtlCol="0" anchor="t" anchorCtr="0"/>
                <a:lstStyle/>
                <a:p>
                  <a:r>
                    <a:rPr lang="de-CH" sz="800" dirty="0" smtClean="0"/>
                    <a:t>U.6</a:t>
                  </a:r>
                </a:p>
                <a:p>
                  <a:endParaRPr lang="de-CH" sz="800" dirty="0" smtClean="0"/>
                </a:p>
                <a:p>
                  <a:endParaRPr lang="de-CH" sz="600" dirty="0" smtClean="0"/>
                </a:p>
                <a:p>
                  <a:r>
                    <a:rPr lang="de-CH" sz="800" dirty="0" smtClean="0"/>
                    <a:t>U.3</a:t>
                  </a:r>
                  <a:endParaRPr lang="en-GB" sz="800" dirty="0"/>
                </a:p>
              </p:txBody>
            </p:sp>
          </p:grpSp>
        </p:grpSp>
      </p:grpSp>
      <p:cxnSp>
        <p:nvCxnSpPr>
          <p:cNvPr id="621" name="Elbow Connector 620"/>
          <p:cNvCxnSpPr>
            <a:stCxn id="154" idx="3"/>
            <a:endCxn id="281" idx="1"/>
          </p:cNvCxnSpPr>
          <p:nvPr/>
        </p:nvCxnSpPr>
        <p:spPr>
          <a:xfrm flipV="1">
            <a:off x="3152800" y="3576377"/>
            <a:ext cx="2203771" cy="432"/>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22" name="Elbow Connector 621"/>
          <p:cNvCxnSpPr>
            <a:stCxn id="159" idx="3"/>
            <a:endCxn id="617" idx="1"/>
          </p:cNvCxnSpPr>
          <p:nvPr/>
        </p:nvCxnSpPr>
        <p:spPr>
          <a:xfrm flipV="1">
            <a:off x="1082471" y="3572648"/>
            <a:ext cx="152233" cy="1712033"/>
          </a:xfrm>
          <a:prstGeom prst="bentConnector3">
            <a:avLst>
              <a:gd name="adj1" fmla="val 31230"/>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23" name="Elbow Connector 622"/>
          <p:cNvCxnSpPr>
            <a:stCxn id="201" idx="3"/>
            <a:endCxn id="620" idx="1"/>
          </p:cNvCxnSpPr>
          <p:nvPr/>
        </p:nvCxnSpPr>
        <p:spPr>
          <a:xfrm flipV="1">
            <a:off x="1082470" y="3572648"/>
            <a:ext cx="150497" cy="353873"/>
          </a:xfrm>
          <a:prstGeom prst="bentConnector3">
            <a:avLst>
              <a:gd name="adj1" fmla="val 3101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28" name="Elbow Connector 627"/>
          <p:cNvCxnSpPr>
            <a:stCxn id="627" idx="3"/>
            <a:endCxn id="209" idx="1"/>
          </p:cNvCxnSpPr>
          <p:nvPr/>
        </p:nvCxnSpPr>
        <p:spPr>
          <a:xfrm flipV="1">
            <a:off x="7458499" y="5285108"/>
            <a:ext cx="325166" cy="1"/>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34" name="Elbow Connector 633"/>
          <p:cNvCxnSpPr>
            <a:stCxn id="633" idx="3"/>
            <a:endCxn id="214" idx="1"/>
          </p:cNvCxnSpPr>
          <p:nvPr/>
        </p:nvCxnSpPr>
        <p:spPr>
          <a:xfrm flipV="1">
            <a:off x="7457107" y="3574809"/>
            <a:ext cx="326559" cy="2628"/>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37" name="Group 136"/>
          <p:cNvGrpSpPr/>
          <p:nvPr/>
        </p:nvGrpSpPr>
        <p:grpSpPr>
          <a:xfrm>
            <a:off x="5350495" y="3347204"/>
            <a:ext cx="896267" cy="459989"/>
            <a:chOff x="5350495" y="3281553"/>
            <a:chExt cx="896267" cy="556587"/>
          </a:xfrm>
        </p:grpSpPr>
        <p:sp>
          <p:nvSpPr>
            <p:cNvPr id="12" name="Rectangle 11"/>
            <p:cNvSpPr/>
            <p:nvPr/>
          </p:nvSpPr>
          <p:spPr>
            <a:xfrm>
              <a:off x="5922464" y="3284997"/>
              <a:ext cx="194501" cy="157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78" name="Group 277"/>
            <p:cNvGrpSpPr/>
            <p:nvPr/>
          </p:nvGrpSpPr>
          <p:grpSpPr>
            <a:xfrm>
              <a:off x="5350495" y="3281553"/>
              <a:ext cx="896267" cy="556587"/>
              <a:chOff x="5326003" y="4868776"/>
              <a:chExt cx="896267" cy="694018"/>
            </a:xfrm>
          </p:grpSpPr>
          <p:sp>
            <p:nvSpPr>
              <p:cNvPr id="279" name="Rectangle 278"/>
              <p:cNvSpPr/>
              <p:nvPr/>
            </p:nvSpPr>
            <p:spPr>
              <a:xfrm>
                <a:off x="5326004" y="4894811"/>
                <a:ext cx="894530" cy="3108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80" name="Group 279"/>
              <p:cNvGrpSpPr/>
              <p:nvPr/>
            </p:nvGrpSpPr>
            <p:grpSpPr>
              <a:xfrm>
                <a:off x="5326003" y="4868776"/>
                <a:ext cx="896267" cy="694018"/>
                <a:chOff x="5339037" y="3744393"/>
                <a:chExt cx="896267" cy="804267"/>
              </a:xfrm>
            </p:grpSpPr>
            <p:sp>
              <p:nvSpPr>
                <p:cNvPr id="281" name="Rectangle 280"/>
                <p:cNvSpPr/>
                <p:nvPr/>
              </p:nvSpPr>
              <p:spPr>
                <a:xfrm>
                  <a:off x="5345113" y="3746497"/>
                  <a:ext cx="888455" cy="7971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82" name="Group 281"/>
                <p:cNvGrpSpPr/>
                <p:nvPr/>
              </p:nvGrpSpPr>
              <p:grpSpPr>
                <a:xfrm>
                  <a:off x="5339037" y="3744393"/>
                  <a:ext cx="896267" cy="804267"/>
                  <a:chOff x="3010520" y="1410534"/>
                  <a:chExt cx="896267" cy="362282"/>
                </a:xfrm>
              </p:grpSpPr>
              <p:sp>
                <p:nvSpPr>
                  <p:cNvPr id="283" name="Rectangle 282"/>
                  <p:cNvSpPr/>
                  <p:nvPr/>
                </p:nvSpPr>
                <p:spPr>
                  <a:xfrm>
                    <a:off x="3010521" y="1410534"/>
                    <a:ext cx="894530" cy="360040"/>
                  </a:xfrm>
                  <a:prstGeom prst="rect">
                    <a:avLst/>
                  </a:prstGeom>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284" name="Group 283"/>
                  <p:cNvGrpSpPr/>
                  <p:nvPr/>
                </p:nvGrpSpPr>
                <p:grpSpPr>
                  <a:xfrm>
                    <a:off x="3010520" y="1411345"/>
                    <a:ext cx="896267" cy="361471"/>
                    <a:chOff x="1234157" y="1483353"/>
                    <a:chExt cx="896267" cy="361471"/>
                  </a:xfrm>
                </p:grpSpPr>
                <p:sp>
                  <p:nvSpPr>
                    <p:cNvPr id="285" name="Rectangle 284"/>
                    <p:cNvSpPr/>
                    <p:nvPr/>
                  </p:nvSpPr>
                  <p:spPr>
                    <a:xfrm>
                      <a:off x="1234157" y="1484784"/>
                      <a:ext cx="247673" cy="360040"/>
                    </a:xfrm>
                    <a:prstGeom prst="rect">
                      <a:avLst/>
                    </a:prstGeom>
                    <a:solidFill>
                      <a:srgbClr val="FCD900"/>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46800" tIns="46800" rIns="0" bIns="46800" rtlCol="0" anchor="t" anchorCtr="0"/>
                    <a:lstStyle/>
                    <a:p>
                      <a:r>
                        <a:rPr lang="de-CH" sz="800" dirty="0" smtClean="0">
                          <a:solidFill>
                            <a:schemeClr val="tx1"/>
                          </a:solidFill>
                        </a:rPr>
                        <a:t>C.4</a:t>
                      </a:r>
                    </a:p>
                    <a:p>
                      <a:endParaRPr lang="de-CH" sz="800" dirty="0">
                        <a:solidFill>
                          <a:schemeClr val="tx1"/>
                        </a:solidFill>
                      </a:endParaRPr>
                    </a:p>
                    <a:p>
                      <a:endParaRPr lang="de-CH" sz="100" dirty="0" smtClean="0">
                        <a:solidFill>
                          <a:schemeClr val="tx1"/>
                        </a:solidFill>
                      </a:endParaRPr>
                    </a:p>
                    <a:p>
                      <a:r>
                        <a:rPr lang="de-CH" sz="800" dirty="0" smtClean="0">
                          <a:solidFill>
                            <a:schemeClr val="tx1"/>
                          </a:solidFill>
                        </a:rPr>
                        <a:t>C.6</a:t>
                      </a:r>
                      <a:endParaRPr lang="de-CH" sz="800" dirty="0">
                        <a:solidFill>
                          <a:schemeClr val="tx1"/>
                        </a:solidFill>
                      </a:endParaRPr>
                    </a:p>
                  </p:txBody>
                </p:sp>
                <p:sp>
                  <p:nvSpPr>
                    <p:cNvPr id="286" name="Rectangle 285"/>
                    <p:cNvSpPr/>
                    <p:nvPr/>
                  </p:nvSpPr>
                  <p:spPr>
                    <a:xfrm>
                      <a:off x="1481829" y="1483353"/>
                      <a:ext cx="648595"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25200" rIns="0" rtlCol="0" anchor="t" anchorCtr="0"/>
                    <a:lstStyle/>
                    <a:p>
                      <a:r>
                        <a:rPr lang="en-GB" sz="800" dirty="0" smtClean="0">
                          <a:solidFill>
                            <a:schemeClr val="tx1"/>
                          </a:solidFill>
                        </a:rPr>
                        <a:t>Simplified Sewer</a:t>
                      </a:r>
                    </a:p>
                    <a:p>
                      <a:r>
                        <a:rPr lang="en-GB" sz="800" dirty="0" smtClean="0">
                          <a:solidFill>
                            <a:schemeClr val="tx1"/>
                          </a:solidFill>
                        </a:rPr>
                        <a:t>Gravity Sewer</a:t>
                      </a:r>
                    </a:p>
                    <a:p>
                      <a:endParaRPr lang="en-GB" sz="700" dirty="0">
                        <a:solidFill>
                          <a:schemeClr val="tx1"/>
                        </a:solidFill>
                      </a:endParaRPr>
                    </a:p>
                  </p:txBody>
                </p:sp>
              </p:grpSp>
            </p:grpSp>
          </p:grpSp>
        </p:grpSp>
      </p:grpSp>
      <p:cxnSp>
        <p:nvCxnSpPr>
          <p:cNvPr id="294" name="Elbow Connector 293"/>
          <p:cNvCxnSpPr>
            <a:stCxn id="286" idx="3"/>
            <a:endCxn id="633" idx="1"/>
          </p:cNvCxnSpPr>
          <p:nvPr/>
        </p:nvCxnSpPr>
        <p:spPr>
          <a:xfrm>
            <a:off x="6246762" y="3576805"/>
            <a:ext cx="317823" cy="632"/>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3" name="Elbow Connector 222"/>
          <p:cNvCxnSpPr>
            <a:endCxn id="12" idx="0"/>
          </p:cNvCxnSpPr>
          <p:nvPr/>
        </p:nvCxnSpPr>
        <p:spPr>
          <a:xfrm>
            <a:off x="1158587" y="2248602"/>
            <a:ext cx="4861128" cy="1101448"/>
          </a:xfrm>
          <a:prstGeom prst="bentConnector2">
            <a:avLst/>
          </a:prstGeom>
          <a:ln w="9525">
            <a:solidFill>
              <a:srgbClr val="1F497D"/>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Elbow Connector 128"/>
          <p:cNvCxnSpPr>
            <a:stCxn id="593" idx="3"/>
          </p:cNvCxnSpPr>
          <p:nvPr/>
        </p:nvCxnSpPr>
        <p:spPr>
          <a:xfrm>
            <a:off x="1085297" y="1907174"/>
            <a:ext cx="72421" cy="341428"/>
          </a:xfrm>
          <a:prstGeom prst="bentConnector2">
            <a:avLst/>
          </a:prstGeom>
          <a:ln w="9525">
            <a:solidFill>
              <a:srgbClr val="1F497D"/>
            </a:solidFill>
          </a:ln>
        </p:spPr>
        <p:style>
          <a:lnRef idx="1">
            <a:schemeClr val="accent1"/>
          </a:lnRef>
          <a:fillRef idx="0">
            <a:schemeClr val="accent1"/>
          </a:fillRef>
          <a:effectRef idx="0">
            <a:schemeClr val="accent1"/>
          </a:effectRef>
          <a:fontRef idx="minor">
            <a:schemeClr val="tx1"/>
          </a:fontRef>
        </p:style>
      </p:cxnSp>
      <p:grpSp>
        <p:nvGrpSpPr>
          <p:cNvPr id="163" name="Group 162"/>
          <p:cNvGrpSpPr/>
          <p:nvPr/>
        </p:nvGrpSpPr>
        <p:grpSpPr>
          <a:xfrm>
            <a:off x="2270800" y="3395889"/>
            <a:ext cx="882742" cy="360467"/>
            <a:chOff x="2149453" y="2780491"/>
            <a:chExt cx="882742" cy="360467"/>
          </a:xfrm>
        </p:grpSpPr>
        <p:sp>
          <p:nvSpPr>
            <p:cNvPr id="164" name="Diamond 163"/>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65" name="Group 164"/>
            <p:cNvGrpSpPr/>
            <p:nvPr/>
          </p:nvGrpSpPr>
          <p:grpSpPr>
            <a:xfrm>
              <a:off x="2149453" y="2780531"/>
              <a:ext cx="882741" cy="360427"/>
              <a:chOff x="1207810" y="1844437"/>
              <a:chExt cx="922615" cy="360427"/>
            </a:xfrm>
          </p:grpSpPr>
          <p:sp>
            <p:nvSpPr>
              <p:cNvPr id="166" name="Rectangle 165"/>
              <p:cNvSpPr/>
              <p:nvPr/>
            </p:nvSpPr>
            <p:spPr>
              <a:xfrm>
                <a:off x="1437669" y="1844824"/>
                <a:ext cx="692756" cy="360040"/>
              </a:xfrm>
              <a:prstGeom prst="rect">
                <a:avLst/>
              </a:prstGeom>
              <a:solidFill>
                <a:schemeClr val="bg1"/>
              </a:solidFill>
              <a:ln w="6350">
                <a:solidFill>
                  <a:srgbClr val="BF8686"/>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Brownwater</a:t>
                </a:r>
                <a:endParaRPr lang="en-GB" sz="800" dirty="0">
                  <a:solidFill>
                    <a:schemeClr val="tx1"/>
                  </a:solidFill>
                </a:endParaRPr>
              </a:p>
            </p:txBody>
          </p:sp>
          <p:sp>
            <p:nvSpPr>
              <p:cNvPr id="167" name="Chord 166"/>
              <p:cNvSpPr/>
              <p:nvPr/>
            </p:nvSpPr>
            <p:spPr>
              <a:xfrm>
                <a:off x="1207810" y="1844437"/>
                <a:ext cx="432049" cy="360000"/>
              </a:xfrm>
              <a:prstGeom prst="chord">
                <a:avLst>
                  <a:gd name="adj1" fmla="val 5243982"/>
                  <a:gd name="adj2" fmla="val 16387372"/>
                </a:avLst>
              </a:prstGeom>
              <a:solidFill>
                <a:srgbClr val="BF8686"/>
              </a:solidFill>
              <a:ln w="6350">
                <a:solidFill>
                  <a:srgbClr val="BF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5" name="Group 14"/>
          <p:cNvGrpSpPr/>
          <p:nvPr/>
        </p:nvGrpSpPr>
        <p:grpSpPr>
          <a:xfrm>
            <a:off x="5331802" y="5444205"/>
            <a:ext cx="903887" cy="708399"/>
            <a:chOff x="5331802" y="5444205"/>
            <a:chExt cx="903887" cy="708399"/>
          </a:xfrm>
        </p:grpSpPr>
        <p:sp>
          <p:nvSpPr>
            <p:cNvPr id="9" name="Rectangle 8"/>
            <p:cNvSpPr/>
            <p:nvPr/>
          </p:nvSpPr>
          <p:spPr>
            <a:xfrm>
              <a:off x="5339422" y="5844722"/>
              <a:ext cx="896267" cy="2445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71" name="Group 170"/>
            <p:cNvGrpSpPr/>
            <p:nvPr/>
          </p:nvGrpSpPr>
          <p:grpSpPr>
            <a:xfrm>
              <a:off x="5331802" y="5444205"/>
              <a:ext cx="896267" cy="708399"/>
              <a:chOff x="5339037" y="3744393"/>
              <a:chExt cx="896267" cy="804267"/>
            </a:xfrm>
          </p:grpSpPr>
          <p:sp>
            <p:nvSpPr>
              <p:cNvPr id="172" name="Rectangle 171"/>
              <p:cNvSpPr/>
              <p:nvPr/>
            </p:nvSpPr>
            <p:spPr>
              <a:xfrm>
                <a:off x="5339038" y="3744393"/>
                <a:ext cx="894530" cy="3602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73" name="Group 172"/>
              <p:cNvGrpSpPr/>
              <p:nvPr/>
            </p:nvGrpSpPr>
            <p:grpSpPr>
              <a:xfrm>
                <a:off x="5339037" y="3744393"/>
                <a:ext cx="896267" cy="804267"/>
                <a:chOff x="5339037" y="3744393"/>
                <a:chExt cx="896267" cy="804267"/>
              </a:xfrm>
            </p:grpSpPr>
            <p:sp>
              <p:nvSpPr>
                <p:cNvPr id="174" name="Rectangle 173"/>
                <p:cNvSpPr/>
                <p:nvPr/>
              </p:nvSpPr>
              <p:spPr>
                <a:xfrm>
                  <a:off x="5345113" y="3746497"/>
                  <a:ext cx="888455" cy="7971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75" name="Group 174"/>
                <p:cNvGrpSpPr/>
                <p:nvPr/>
              </p:nvGrpSpPr>
              <p:grpSpPr>
                <a:xfrm>
                  <a:off x="5339037" y="3744393"/>
                  <a:ext cx="896267" cy="804267"/>
                  <a:chOff x="3010520" y="1410534"/>
                  <a:chExt cx="896267" cy="362282"/>
                </a:xfrm>
              </p:grpSpPr>
              <p:sp>
                <p:nvSpPr>
                  <p:cNvPr id="183" name="Rectangle 182"/>
                  <p:cNvSpPr/>
                  <p:nvPr/>
                </p:nvSpPr>
                <p:spPr>
                  <a:xfrm>
                    <a:off x="3010521" y="1410534"/>
                    <a:ext cx="894530" cy="360040"/>
                  </a:xfrm>
                  <a:prstGeom prst="rect">
                    <a:avLst/>
                  </a:prstGeom>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184" name="Group 183"/>
                  <p:cNvGrpSpPr/>
                  <p:nvPr/>
                </p:nvGrpSpPr>
                <p:grpSpPr>
                  <a:xfrm>
                    <a:off x="3010520" y="1411345"/>
                    <a:ext cx="896267" cy="361471"/>
                    <a:chOff x="1234157" y="1483353"/>
                    <a:chExt cx="896267" cy="361471"/>
                  </a:xfrm>
                </p:grpSpPr>
                <p:sp>
                  <p:nvSpPr>
                    <p:cNvPr id="185" name="Rectangle 184"/>
                    <p:cNvSpPr/>
                    <p:nvPr/>
                  </p:nvSpPr>
                  <p:spPr>
                    <a:xfrm>
                      <a:off x="1234157" y="1484784"/>
                      <a:ext cx="247673" cy="360040"/>
                    </a:xfrm>
                    <a:prstGeom prst="rect">
                      <a:avLst/>
                    </a:prstGeom>
                    <a:solidFill>
                      <a:srgbClr val="FCD900"/>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46800" tIns="46800" rIns="0" bIns="46800" rtlCol="0" anchor="t" anchorCtr="0"/>
                    <a:lstStyle/>
                    <a:p>
                      <a:r>
                        <a:rPr lang="de-CH" sz="800" dirty="0" smtClean="0">
                          <a:solidFill>
                            <a:schemeClr val="tx1"/>
                          </a:solidFill>
                        </a:rPr>
                        <a:t>C.1</a:t>
                      </a:r>
                    </a:p>
                    <a:p>
                      <a:endParaRPr lang="de-CH" sz="800" dirty="0" smtClean="0">
                        <a:solidFill>
                          <a:schemeClr val="tx1"/>
                        </a:solidFill>
                      </a:endParaRPr>
                    </a:p>
                    <a:p>
                      <a:endParaRPr lang="de-CH" sz="100" dirty="0">
                        <a:solidFill>
                          <a:schemeClr val="tx1"/>
                        </a:solidFill>
                      </a:endParaRPr>
                    </a:p>
                    <a:p>
                      <a:r>
                        <a:rPr lang="de-CH" sz="800" dirty="0" smtClean="0">
                          <a:solidFill>
                            <a:schemeClr val="tx1"/>
                          </a:solidFill>
                        </a:rPr>
                        <a:t>C.3</a:t>
                      </a:r>
                      <a:endParaRPr lang="de-CH" sz="800" dirty="0">
                        <a:solidFill>
                          <a:schemeClr val="tx1"/>
                        </a:solidFill>
                      </a:endParaRPr>
                    </a:p>
                  </p:txBody>
                </p:sp>
                <p:sp>
                  <p:nvSpPr>
                    <p:cNvPr id="186" name="Rectangle 185"/>
                    <p:cNvSpPr/>
                    <p:nvPr/>
                  </p:nvSpPr>
                  <p:spPr>
                    <a:xfrm>
                      <a:off x="1481829" y="1483353"/>
                      <a:ext cx="648595"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25200" rIns="0" rtlCol="0" anchor="t" anchorCtr="0"/>
                    <a:lstStyle/>
                    <a:p>
                      <a:r>
                        <a:rPr lang="en-GB" sz="800" dirty="0" err="1" smtClean="0">
                          <a:solidFill>
                            <a:schemeClr val="tx1"/>
                          </a:solidFill>
                        </a:rPr>
                        <a:t>Jerrycan</a:t>
                      </a:r>
                      <a:r>
                        <a:rPr lang="en-GB" sz="800" dirty="0" smtClean="0">
                          <a:solidFill>
                            <a:schemeClr val="tx1"/>
                          </a:solidFill>
                        </a:rPr>
                        <a:t> / Tank</a:t>
                      </a:r>
                    </a:p>
                    <a:p>
                      <a:r>
                        <a:rPr lang="en-GB" sz="800" dirty="0" smtClean="0">
                          <a:solidFill>
                            <a:schemeClr val="tx1"/>
                          </a:solidFill>
                        </a:rPr>
                        <a:t>Motorized Emptying and Transport</a:t>
                      </a:r>
                    </a:p>
                    <a:p>
                      <a:endParaRPr lang="en-GB" sz="700" dirty="0">
                        <a:solidFill>
                          <a:schemeClr val="tx1"/>
                        </a:solidFill>
                      </a:endParaRPr>
                    </a:p>
                  </p:txBody>
                </p:sp>
              </p:grpSp>
            </p:grpSp>
          </p:grpSp>
        </p:grpSp>
      </p:grpSp>
      <p:grpSp>
        <p:nvGrpSpPr>
          <p:cNvPr id="187" name="Group 186"/>
          <p:cNvGrpSpPr/>
          <p:nvPr/>
        </p:nvGrpSpPr>
        <p:grpSpPr>
          <a:xfrm>
            <a:off x="2261173" y="5792043"/>
            <a:ext cx="882742" cy="360467"/>
            <a:chOff x="2149453" y="2780491"/>
            <a:chExt cx="882742" cy="360467"/>
          </a:xfrm>
        </p:grpSpPr>
        <p:sp>
          <p:nvSpPr>
            <p:cNvPr id="188" name="Diamond 187"/>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89" name="Group 188"/>
            <p:cNvGrpSpPr/>
            <p:nvPr/>
          </p:nvGrpSpPr>
          <p:grpSpPr>
            <a:xfrm>
              <a:off x="2149453" y="2780531"/>
              <a:ext cx="882741" cy="360427"/>
              <a:chOff x="1207810" y="1844437"/>
              <a:chExt cx="922615" cy="360427"/>
            </a:xfrm>
          </p:grpSpPr>
          <p:sp>
            <p:nvSpPr>
              <p:cNvPr id="190" name="Rectangle 189"/>
              <p:cNvSpPr/>
              <p:nvPr/>
            </p:nvSpPr>
            <p:spPr>
              <a:xfrm>
                <a:off x="1437669" y="1844824"/>
                <a:ext cx="692756" cy="360040"/>
              </a:xfrm>
              <a:prstGeom prst="rect">
                <a:avLst/>
              </a:prstGeom>
              <a:solidFill>
                <a:schemeClr val="bg1"/>
              </a:solidFill>
              <a:ln w="6350">
                <a:solidFill>
                  <a:srgbClr val="FFF24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Urine</a:t>
                </a:r>
                <a:endParaRPr lang="en-GB" sz="800" dirty="0">
                  <a:solidFill>
                    <a:schemeClr val="tx1"/>
                  </a:solidFill>
                </a:endParaRPr>
              </a:p>
            </p:txBody>
          </p:sp>
          <p:sp>
            <p:nvSpPr>
              <p:cNvPr id="191" name="Chord 190"/>
              <p:cNvSpPr/>
              <p:nvPr/>
            </p:nvSpPr>
            <p:spPr>
              <a:xfrm>
                <a:off x="1207810" y="1844437"/>
                <a:ext cx="432049" cy="360000"/>
              </a:xfrm>
              <a:prstGeom prst="chord">
                <a:avLst>
                  <a:gd name="adj1" fmla="val 5243982"/>
                  <a:gd name="adj2" fmla="val 16387372"/>
                </a:avLst>
              </a:prstGeom>
              <a:solidFill>
                <a:srgbClr val="FFF24D"/>
              </a:solidFill>
              <a:ln w="6350">
                <a:solidFill>
                  <a:srgbClr val="FFF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92" name="Group 191"/>
          <p:cNvGrpSpPr/>
          <p:nvPr/>
        </p:nvGrpSpPr>
        <p:grpSpPr>
          <a:xfrm>
            <a:off x="3275853" y="5793725"/>
            <a:ext cx="896267" cy="360040"/>
            <a:chOff x="1856656" y="1433484"/>
            <a:chExt cx="896267" cy="360040"/>
          </a:xfrm>
        </p:grpSpPr>
        <p:sp>
          <p:nvSpPr>
            <p:cNvPr id="193" name="Rectangle 192"/>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194" name="Group 193"/>
            <p:cNvGrpSpPr/>
            <p:nvPr/>
          </p:nvGrpSpPr>
          <p:grpSpPr>
            <a:xfrm>
              <a:off x="1856656" y="1433484"/>
              <a:ext cx="896267" cy="360040"/>
              <a:chOff x="1234157" y="1484784"/>
              <a:chExt cx="896267" cy="360040"/>
            </a:xfrm>
          </p:grpSpPr>
          <p:sp>
            <p:nvSpPr>
              <p:cNvPr id="195" name="Rectangle 194"/>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Storage Tank </a:t>
                </a:r>
                <a:endParaRPr lang="en-GB" sz="800" dirty="0">
                  <a:solidFill>
                    <a:schemeClr val="tx1"/>
                  </a:solidFill>
                </a:endParaRPr>
              </a:p>
            </p:txBody>
          </p:sp>
          <p:sp>
            <p:nvSpPr>
              <p:cNvPr id="196" name="Rectangle 195"/>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S.1</a:t>
                </a:r>
                <a:endParaRPr lang="en-GB" sz="800" dirty="0"/>
              </a:p>
            </p:txBody>
          </p:sp>
        </p:grpSp>
      </p:grpSp>
      <p:grpSp>
        <p:nvGrpSpPr>
          <p:cNvPr id="197" name="Group 196"/>
          <p:cNvGrpSpPr/>
          <p:nvPr/>
        </p:nvGrpSpPr>
        <p:grpSpPr>
          <a:xfrm>
            <a:off x="4315757" y="5791006"/>
            <a:ext cx="882742" cy="360467"/>
            <a:chOff x="2149453" y="2780491"/>
            <a:chExt cx="882742" cy="360467"/>
          </a:xfrm>
        </p:grpSpPr>
        <p:sp>
          <p:nvSpPr>
            <p:cNvPr id="203" name="Diamond 202"/>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04" name="Group 203"/>
            <p:cNvGrpSpPr/>
            <p:nvPr/>
          </p:nvGrpSpPr>
          <p:grpSpPr>
            <a:xfrm>
              <a:off x="2149453" y="2780531"/>
              <a:ext cx="882741" cy="360427"/>
              <a:chOff x="1207810" y="1844437"/>
              <a:chExt cx="922615" cy="360427"/>
            </a:xfrm>
          </p:grpSpPr>
          <p:sp>
            <p:nvSpPr>
              <p:cNvPr id="205" name="Rectangle 204"/>
              <p:cNvSpPr/>
              <p:nvPr/>
            </p:nvSpPr>
            <p:spPr>
              <a:xfrm>
                <a:off x="1437669" y="1844824"/>
                <a:ext cx="692756" cy="360040"/>
              </a:xfrm>
              <a:prstGeom prst="rect">
                <a:avLst/>
              </a:prstGeom>
              <a:solidFill>
                <a:schemeClr val="bg1"/>
              </a:solidFill>
              <a:ln w="6350">
                <a:solidFill>
                  <a:srgbClr val="FFBF4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Stored Urine</a:t>
                </a:r>
                <a:endParaRPr lang="en-GB" sz="800" dirty="0">
                  <a:solidFill>
                    <a:schemeClr val="tx1"/>
                  </a:solidFill>
                </a:endParaRPr>
              </a:p>
            </p:txBody>
          </p:sp>
          <p:sp>
            <p:nvSpPr>
              <p:cNvPr id="206" name="Chord 205"/>
              <p:cNvSpPr/>
              <p:nvPr/>
            </p:nvSpPr>
            <p:spPr>
              <a:xfrm>
                <a:off x="1207810" y="1844437"/>
                <a:ext cx="432049" cy="360000"/>
              </a:xfrm>
              <a:prstGeom prst="chord">
                <a:avLst>
                  <a:gd name="adj1" fmla="val 5243982"/>
                  <a:gd name="adj2" fmla="val 16387372"/>
                </a:avLst>
              </a:prstGeom>
              <a:solidFill>
                <a:srgbClr val="FFBF4D"/>
              </a:solidFill>
              <a:ln w="6350">
                <a:solidFill>
                  <a:srgbClr val="FFB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cxnSp>
        <p:nvCxnSpPr>
          <p:cNvPr id="207" name="Elbow Connector 206"/>
          <p:cNvCxnSpPr>
            <a:stCxn id="188" idx="3"/>
            <a:endCxn id="196" idx="1"/>
          </p:cNvCxnSpPr>
          <p:nvPr/>
        </p:nvCxnSpPr>
        <p:spPr>
          <a:xfrm>
            <a:off x="3143915" y="5972063"/>
            <a:ext cx="131938" cy="1682"/>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4" name="Elbow Connector 223"/>
          <p:cNvCxnSpPr>
            <a:stCxn id="193" idx="3"/>
            <a:endCxn id="203" idx="1"/>
          </p:cNvCxnSpPr>
          <p:nvPr/>
        </p:nvCxnSpPr>
        <p:spPr>
          <a:xfrm flipV="1">
            <a:off x="4172120" y="5971026"/>
            <a:ext cx="144379" cy="2719"/>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5" name="Elbow Connector 224"/>
          <p:cNvCxnSpPr>
            <a:stCxn id="203" idx="3"/>
            <a:endCxn id="9" idx="1"/>
          </p:cNvCxnSpPr>
          <p:nvPr/>
        </p:nvCxnSpPr>
        <p:spPr>
          <a:xfrm flipV="1">
            <a:off x="5198499" y="5966992"/>
            <a:ext cx="140923" cy="4034"/>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226" name="Group 225"/>
          <p:cNvGrpSpPr/>
          <p:nvPr/>
        </p:nvGrpSpPr>
        <p:grpSpPr>
          <a:xfrm>
            <a:off x="8815116" y="5786670"/>
            <a:ext cx="896267" cy="360040"/>
            <a:chOff x="6277169" y="944724"/>
            <a:chExt cx="896267" cy="360040"/>
          </a:xfrm>
        </p:grpSpPr>
        <p:sp>
          <p:nvSpPr>
            <p:cNvPr id="227" name="Rectangle 226"/>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229" name="Group 228"/>
            <p:cNvGrpSpPr/>
            <p:nvPr/>
          </p:nvGrpSpPr>
          <p:grpSpPr>
            <a:xfrm>
              <a:off x="6277169" y="944724"/>
              <a:ext cx="896267" cy="360040"/>
              <a:chOff x="1234157" y="1484784"/>
              <a:chExt cx="896267" cy="360040"/>
            </a:xfrm>
          </p:grpSpPr>
          <p:sp>
            <p:nvSpPr>
              <p:cNvPr id="230" name="Rectangle 229"/>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D.2</a:t>
                </a:r>
                <a:endParaRPr lang="en-GB" sz="800" dirty="0"/>
              </a:p>
            </p:txBody>
          </p:sp>
          <p:sp>
            <p:nvSpPr>
              <p:cNvPr id="231" name="Rectangle 230"/>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Application</a:t>
                </a:r>
                <a:endParaRPr lang="en-GB" sz="800" dirty="0">
                  <a:solidFill>
                    <a:schemeClr val="tx1"/>
                  </a:solidFill>
                </a:endParaRPr>
              </a:p>
            </p:txBody>
          </p:sp>
        </p:grpSp>
      </p:grpSp>
      <p:cxnSp>
        <p:nvCxnSpPr>
          <p:cNvPr id="232" name="Elbow Connector 231"/>
          <p:cNvCxnSpPr>
            <a:stCxn id="9" idx="3"/>
            <a:endCxn id="230" idx="1"/>
          </p:cNvCxnSpPr>
          <p:nvPr/>
        </p:nvCxnSpPr>
        <p:spPr>
          <a:xfrm flipV="1">
            <a:off x="6235689" y="5966690"/>
            <a:ext cx="2579427" cy="0"/>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33" name="Elbow Connector 232"/>
          <p:cNvCxnSpPr>
            <a:stCxn id="614" idx="2"/>
            <a:endCxn id="188" idx="1"/>
          </p:cNvCxnSpPr>
          <p:nvPr/>
        </p:nvCxnSpPr>
        <p:spPr>
          <a:xfrm rot="16200000" flipH="1">
            <a:off x="924818" y="4634966"/>
            <a:ext cx="2100514" cy="573679"/>
          </a:xfrm>
          <a:prstGeom prst="bent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242" name="Group 241"/>
          <p:cNvGrpSpPr/>
          <p:nvPr/>
        </p:nvGrpSpPr>
        <p:grpSpPr>
          <a:xfrm>
            <a:off x="6349429" y="2564092"/>
            <a:ext cx="104868" cy="1723270"/>
            <a:chOff x="5424195" y="3656888"/>
            <a:chExt cx="112489" cy="1659079"/>
          </a:xfrm>
        </p:grpSpPr>
        <p:sp>
          <p:nvSpPr>
            <p:cNvPr id="243" name="Rectangle 242"/>
            <p:cNvSpPr/>
            <p:nvPr/>
          </p:nvSpPr>
          <p:spPr>
            <a:xfrm>
              <a:off x="5426054" y="3656888"/>
              <a:ext cx="110630" cy="164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44" name="Group 243"/>
            <p:cNvGrpSpPr/>
            <p:nvPr/>
          </p:nvGrpSpPr>
          <p:grpSpPr>
            <a:xfrm>
              <a:off x="5424195" y="3656888"/>
              <a:ext cx="104869" cy="1659079"/>
              <a:chOff x="5318404" y="3655089"/>
              <a:chExt cx="180025" cy="1659079"/>
            </a:xfrm>
          </p:grpSpPr>
          <p:sp>
            <p:nvSpPr>
              <p:cNvPr id="245" name="Rectangle 244"/>
              <p:cNvSpPr/>
              <p:nvPr/>
            </p:nvSpPr>
            <p:spPr>
              <a:xfrm>
                <a:off x="5318404" y="3655089"/>
                <a:ext cx="180024" cy="16590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246" name="Group 245"/>
              <p:cNvGrpSpPr/>
              <p:nvPr/>
            </p:nvGrpSpPr>
            <p:grpSpPr>
              <a:xfrm rot="16200000">
                <a:off x="4581465" y="4392029"/>
                <a:ext cx="1653903" cy="180024"/>
                <a:chOff x="1234157" y="1484784"/>
                <a:chExt cx="896268" cy="360040"/>
              </a:xfrm>
            </p:grpSpPr>
            <p:sp>
              <p:nvSpPr>
                <p:cNvPr id="247" name="Rectangle 246"/>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PRE</a:t>
                  </a:r>
                  <a:endParaRPr lang="en-GB" sz="800" dirty="0"/>
                </a:p>
              </p:txBody>
            </p:sp>
            <p:sp>
              <p:nvSpPr>
                <p:cNvPr id="248" name="Rectangle 247"/>
                <p:cNvSpPr/>
                <p:nvPr/>
              </p:nvSpPr>
              <p:spPr>
                <a:xfrm>
                  <a:off x="1481829" y="1484784"/>
                  <a:ext cx="648596"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Pre-Treatment</a:t>
                  </a:r>
                  <a:endParaRPr lang="en-GB" sz="800" dirty="0">
                    <a:solidFill>
                      <a:schemeClr val="tx1"/>
                    </a:solidFill>
                  </a:endParaRPr>
                </a:p>
              </p:txBody>
            </p:sp>
          </p:grpSp>
        </p:grpSp>
      </p:grpSp>
      <p:cxnSp>
        <p:nvCxnSpPr>
          <p:cNvPr id="234" name="Elbow Connector 233"/>
          <p:cNvCxnSpPr>
            <a:endCxn id="239" idx="1"/>
          </p:cNvCxnSpPr>
          <p:nvPr/>
        </p:nvCxnSpPr>
        <p:spPr>
          <a:xfrm>
            <a:off x="1085297" y="1907174"/>
            <a:ext cx="4266190" cy="4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35" name="Elbow Connector 234"/>
          <p:cNvCxnSpPr/>
          <p:nvPr/>
        </p:nvCxnSpPr>
        <p:spPr>
          <a:xfrm flipV="1">
            <a:off x="6255544" y="1902036"/>
            <a:ext cx="2559572" cy="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236" name="Group 235"/>
          <p:cNvGrpSpPr/>
          <p:nvPr/>
        </p:nvGrpSpPr>
        <p:grpSpPr>
          <a:xfrm>
            <a:off x="5351487" y="1727194"/>
            <a:ext cx="894531" cy="360040"/>
            <a:chOff x="8399811" y="2101152"/>
            <a:chExt cx="894531" cy="360040"/>
          </a:xfrm>
        </p:grpSpPr>
        <p:sp>
          <p:nvSpPr>
            <p:cNvPr id="238" name="Rectangle 237"/>
            <p:cNvSpPr/>
            <p:nvPr/>
          </p:nvSpPr>
          <p:spPr>
            <a:xfrm>
              <a:off x="8399811" y="2101152"/>
              <a:ext cx="894531" cy="3548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39" name="Rectangle 238"/>
            <p:cNvSpPr/>
            <p:nvPr/>
          </p:nvSpPr>
          <p:spPr>
            <a:xfrm>
              <a:off x="8399811" y="2101152"/>
              <a:ext cx="894531"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Stormwater</a:t>
              </a:r>
              <a:r>
                <a:rPr lang="en-GB" sz="800" dirty="0" smtClean="0">
                  <a:solidFill>
                    <a:schemeClr val="tx1"/>
                  </a:solidFill>
                </a:rPr>
                <a:t> Drains</a:t>
              </a:r>
              <a:endParaRPr lang="en-GB" sz="800" dirty="0">
                <a:solidFill>
                  <a:schemeClr val="tx1"/>
                </a:solidFill>
              </a:endParaRPr>
            </a:p>
          </p:txBody>
        </p:sp>
      </p:grpSp>
      <p:grpSp>
        <p:nvGrpSpPr>
          <p:cNvPr id="240" name="Group 239"/>
          <p:cNvGrpSpPr/>
          <p:nvPr/>
        </p:nvGrpSpPr>
        <p:grpSpPr>
          <a:xfrm>
            <a:off x="8807426" y="4973322"/>
            <a:ext cx="896267" cy="612420"/>
            <a:chOff x="6277169" y="944724"/>
            <a:chExt cx="896267" cy="360041"/>
          </a:xfrm>
        </p:grpSpPr>
        <p:sp>
          <p:nvSpPr>
            <p:cNvPr id="241" name="Rectangle 240"/>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249" name="Group 248"/>
            <p:cNvGrpSpPr/>
            <p:nvPr/>
          </p:nvGrpSpPr>
          <p:grpSpPr>
            <a:xfrm>
              <a:off x="6277169" y="944724"/>
              <a:ext cx="896267" cy="360041"/>
              <a:chOff x="1234157" y="1484784"/>
              <a:chExt cx="896267" cy="360041"/>
            </a:xfrm>
          </p:grpSpPr>
          <p:sp>
            <p:nvSpPr>
              <p:cNvPr id="250" name="Rectangle 249"/>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46800" rIns="0" bIns="46800" rtlCol="0" anchor="t" anchorCtr="0"/>
              <a:lstStyle/>
              <a:p>
                <a:r>
                  <a:rPr lang="de-CH" sz="800" dirty="0"/>
                  <a:t>D.5</a:t>
                </a:r>
              </a:p>
              <a:p>
                <a:r>
                  <a:rPr lang="de-CH" sz="800" dirty="0"/>
                  <a:t>D.12</a:t>
                </a:r>
              </a:p>
            </p:txBody>
          </p:sp>
          <p:sp>
            <p:nvSpPr>
              <p:cNvPr id="251" name="Rectangle 250"/>
              <p:cNvSpPr/>
              <p:nvPr/>
            </p:nvSpPr>
            <p:spPr>
              <a:xfrm>
                <a:off x="1481829" y="1484785"/>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lang="en-GB" sz="800" dirty="0">
                    <a:solidFill>
                      <a:schemeClr val="tx1"/>
                    </a:solidFill>
                  </a:rPr>
                  <a:t>Application</a:t>
                </a:r>
              </a:p>
              <a:p>
                <a:r>
                  <a:rPr lang="en-GB" sz="800" dirty="0">
                    <a:solidFill>
                      <a:schemeClr val="tx1"/>
                    </a:solidFill>
                  </a:rPr>
                  <a:t>Surface Disposal </a:t>
                </a:r>
                <a:r>
                  <a:rPr lang="en-GB" sz="800" dirty="0" smtClean="0">
                    <a:solidFill>
                      <a:schemeClr val="tx1"/>
                    </a:solidFill>
                  </a:rPr>
                  <a:t>and Storage</a:t>
                </a:r>
                <a:endParaRPr lang="en-GB" sz="800" dirty="0">
                  <a:solidFill>
                    <a:schemeClr val="tx1"/>
                  </a:solidFill>
                </a:endParaRPr>
              </a:p>
            </p:txBody>
          </p:sp>
        </p:grpSp>
      </p:grpSp>
      <p:grpSp>
        <p:nvGrpSpPr>
          <p:cNvPr id="252" name="Group 251"/>
          <p:cNvGrpSpPr/>
          <p:nvPr/>
        </p:nvGrpSpPr>
        <p:grpSpPr>
          <a:xfrm>
            <a:off x="7548152" y="2564904"/>
            <a:ext cx="104882" cy="1727848"/>
            <a:chOff x="5634824" y="3660265"/>
            <a:chExt cx="180049" cy="1659079"/>
          </a:xfrm>
        </p:grpSpPr>
        <p:sp>
          <p:nvSpPr>
            <p:cNvPr id="253" name="Rectangle 252"/>
            <p:cNvSpPr/>
            <p:nvPr/>
          </p:nvSpPr>
          <p:spPr>
            <a:xfrm>
              <a:off x="5634824" y="3660265"/>
              <a:ext cx="180024" cy="16590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254" name="Group 253"/>
            <p:cNvGrpSpPr/>
            <p:nvPr/>
          </p:nvGrpSpPr>
          <p:grpSpPr>
            <a:xfrm rot="16200000">
              <a:off x="4897897" y="4397193"/>
              <a:ext cx="1653903" cy="180049"/>
              <a:chOff x="1234158" y="1484784"/>
              <a:chExt cx="896268" cy="360093"/>
            </a:xfrm>
          </p:grpSpPr>
          <p:sp>
            <p:nvSpPr>
              <p:cNvPr id="255" name="Rectangle 254"/>
              <p:cNvSpPr/>
              <p:nvPr/>
            </p:nvSpPr>
            <p:spPr>
              <a:xfrm>
                <a:off x="1234158" y="1484837"/>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POST</a:t>
                </a:r>
                <a:endParaRPr lang="en-GB" sz="800" dirty="0"/>
              </a:p>
            </p:txBody>
          </p:sp>
          <p:sp>
            <p:nvSpPr>
              <p:cNvPr id="256" name="Rectangle 255"/>
              <p:cNvSpPr/>
              <p:nvPr/>
            </p:nvSpPr>
            <p:spPr>
              <a:xfrm>
                <a:off x="1481830" y="1484784"/>
                <a:ext cx="648596"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Filtration / Disinfection</a:t>
                </a:r>
                <a:endParaRPr lang="en-GB" sz="800" dirty="0">
                  <a:solidFill>
                    <a:schemeClr val="tx1"/>
                  </a:solidFill>
                </a:endParaRPr>
              </a:p>
            </p:txBody>
          </p:sp>
        </p:grpSp>
      </p:grpSp>
      <p:grpSp>
        <p:nvGrpSpPr>
          <p:cNvPr id="257" name="Group 256"/>
          <p:cNvGrpSpPr/>
          <p:nvPr/>
        </p:nvGrpSpPr>
        <p:grpSpPr>
          <a:xfrm>
            <a:off x="6562576" y="4493612"/>
            <a:ext cx="898276" cy="1383660"/>
            <a:chOff x="6562576" y="4493612"/>
            <a:chExt cx="898276" cy="1383660"/>
          </a:xfrm>
        </p:grpSpPr>
        <p:sp>
          <p:nvSpPr>
            <p:cNvPr id="258" name="Rectangle 257"/>
            <p:cNvSpPr/>
            <p:nvPr/>
          </p:nvSpPr>
          <p:spPr>
            <a:xfrm>
              <a:off x="6564585" y="4738518"/>
              <a:ext cx="892522" cy="269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59" name="Rectangle 258"/>
            <p:cNvSpPr/>
            <p:nvPr/>
          </p:nvSpPr>
          <p:spPr>
            <a:xfrm>
              <a:off x="6567743" y="5444205"/>
              <a:ext cx="892522" cy="2180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60" name="Rectangle 259"/>
            <p:cNvSpPr/>
            <p:nvPr/>
          </p:nvSpPr>
          <p:spPr>
            <a:xfrm>
              <a:off x="6565977" y="5146450"/>
              <a:ext cx="892522" cy="2773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61" name="Group 260"/>
            <p:cNvGrpSpPr/>
            <p:nvPr/>
          </p:nvGrpSpPr>
          <p:grpSpPr>
            <a:xfrm>
              <a:off x="6562576" y="4493612"/>
              <a:ext cx="898276" cy="1383660"/>
              <a:chOff x="6562576" y="4493612"/>
              <a:chExt cx="898276" cy="1383660"/>
            </a:xfrm>
          </p:grpSpPr>
          <p:sp>
            <p:nvSpPr>
              <p:cNvPr id="262" name="Rectangle 261"/>
              <p:cNvSpPr/>
              <p:nvPr/>
            </p:nvSpPr>
            <p:spPr>
              <a:xfrm>
                <a:off x="6889596" y="4493612"/>
                <a:ext cx="109076" cy="1283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63" name="Rectangle 262"/>
              <p:cNvSpPr/>
              <p:nvPr/>
            </p:nvSpPr>
            <p:spPr>
              <a:xfrm>
                <a:off x="7029244" y="4494509"/>
                <a:ext cx="109076" cy="1283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64" name="Group 263"/>
              <p:cNvGrpSpPr/>
              <p:nvPr/>
            </p:nvGrpSpPr>
            <p:grpSpPr>
              <a:xfrm>
                <a:off x="6562576" y="4494509"/>
                <a:ext cx="898276" cy="1382763"/>
                <a:chOff x="6562576" y="3858461"/>
                <a:chExt cx="898276" cy="1382763"/>
              </a:xfrm>
            </p:grpSpPr>
            <p:sp>
              <p:nvSpPr>
                <p:cNvPr id="265" name="Rectangle 264"/>
                <p:cNvSpPr/>
                <p:nvPr/>
              </p:nvSpPr>
              <p:spPr>
                <a:xfrm>
                  <a:off x="6562576" y="4490816"/>
                  <a:ext cx="896267" cy="221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66" name="Rectangle 265"/>
                <p:cNvSpPr/>
                <p:nvPr/>
              </p:nvSpPr>
              <p:spPr>
                <a:xfrm>
                  <a:off x="6562576" y="3880842"/>
                  <a:ext cx="896267" cy="221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67" name="Group 266"/>
                <p:cNvGrpSpPr/>
                <p:nvPr/>
              </p:nvGrpSpPr>
              <p:grpSpPr>
                <a:xfrm>
                  <a:off x="6562849" y="3858461"/>
                  <a:ext cx="898003" cy="1382763"/>
                  <a:chOff x="4160912" y="1412429"/>
                  <a:chExt cx="898003" cy="360040"/>
                </a:xfrm>
              </p:grpSpPr>
              <p:sp>
                <p:nvSpPr>
                  <p:cNvPr id="268" name="Rectangle 267"/>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269" name="Group 268"/>
                  <p:cNvGrpSpPr/>
                  <p:nvPr/>
                </p:nvGrpSpPr>
                <p:grpSpPr>
                  <a:xfrm>
                    <a:off x="4162648" y="1412429"/>
                    <a:ext cx="896267" cy="360040"/>
                    <a:chOff x="1234157" y="1484784"/>
                    <a:chExt cx="896267" cy="360040"/>
                  </a:xfrm>
                </p:grpSpPr>
                <p:sp>
                  <p:nvSpPr>
                    <p:cNvPr id="270" name="Rectangle 269"/>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46800" rIns="0" bIns="46800" rtlCol="0" anchor="t" anchorCtr="0"/>
                    <a:lstStyle/>
                    <a:p>
                      <a:r>
                        <a:rPr lang="de-CH" sz="800" dirty="0"/>
                        <a:t>T.13</a:t>
                      </a:r>
                    </a:p>
                    <a:p>
                      <a:endParaRPr lang="de-CH" sz="800" dirty="0"/>
                    </a:p>
                    <a:p>
                      <a:endParaRPr lang="de-CH" sz="800" dirty="0"/>
                    </a:p>
                    <a:p>
                      <a:r>
                        <a:rPr lang="de-CH" sz="800" dirty="0"/>
                        <a:t>T.14</a:t>
                      </a:r>
                    </a:p>
                    <a:p>
                      <a:endParaRPr lang="de-CH" sz="800" dirty="0"/>
                    </a:p>
                    <a:p>
                      <a:r>
                        <a:rPr lang="de-CH" sz="800" dirty="0"/>
                        <a:t>T.15</a:t>
                      </a:r>
                    </a:p>
                    <a:p>
                      <a:endParaRPr lang="de-CH" sz="800" dirty="0"/>
                    </a:p>
                    <a:p>
                      <a:r>
                        <a:rPr lang="de-CH" sz="800" dirty="0"/>
                        <a:t>T.16</a:t>
                      </a:r>
                    </a:p>
                    <a:p>
                      <a:endParaRPr lang="de-CH" sz="800" dirty="0"/>
                    </a:p>
                    <a:p>
                      <a:r>
                        <a:rPr lang="de-CH" sz="800" dirty="0"/>
                        <a:t>T.17</a:t>
                      </a:r>
                    </a:p>
                  </p:txBody>
                </p:sp>
                <p:sp>
                  <p:nvSpPr>
                    <p:cNvPr id="271" name="Rectangle 270"/>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t" anchorCtr="0"/>
                    <a:lstStyle/>
                    <a:p>
                      <a:r>
                        <a:rPr lang="en-GB" sz="800" dirty="0" err="1">
                          <a:solidFill>
                            <a:schemeClr val="tx1"/>
                          </a:solidFill>
                        </a:rPr>
                        <a:t>Sedimen-tation</a:t>
                      </a:r>
                      <a:r>
                        <a:rPr lang="en-GB" sz="800" dirty="0">
                          <a:solidFill>
                            <a:schemeClr val="tx1"/>
                          </a:solidFill>
                        </a:rPr>
                        <a:t> / Thickening</a:t>
                      </a:r>
                    </a:p>
                    <a:p>
                      <a:r>
                        <a:rPr lang="en-GB" sz="800" dirty="0">
                          <a:solidFill>
                            <a:schemeClr val="tx1"/>
                          </a:solidFill>
                        </a:rPr>
                        <a:t>Unplanted Drying Beds</a:t>
                      </a:r>
                    </a:p>
                    <a:p>
                      <a:r>
                        <a:rPr lang="en-GB" sz="800" dirty="0">
                          <a:solidFill>
                            <a:schemeClr val="tx1"/>
                          </a:solidFill>
                        </a:rPr>
                        <a:t>Planted Drying Beds</a:t>
                      </a:r>
                    </a:p>
                    <a:p>
                      <a:r>
                        <a:rPr lang="en-GB" sz="800" dirty="0">
                          <a:solidFill>
                            <a:schemeClr val="tx1"/>
                          </a:solidFill>
                        </a:rPr>
                        <a:t>Co-Composting</a:t>
                      </a:r>
                    </a:p>
                    <a:p>
                      <a:r>
                        <a:rPr lang="en-GB" sz="800" dirty="0">
                          <a:solidFill>
                            <a:schemeClr val="tx1"/>
                          </a:solidFill>
                        </a:rPr>
                        <a:t>Biogas Reactor</a:t>
                      </a:r>
                    </a:p>
                  </p:txBody>
                </p:sp>
              </p:grpSp>
            </p:grpSp>
          </p:grpSp>
        </p:grpSp>
      </p:grpSp>
    </p:spTree>
    <p:extLst>
      <p:ext uri="{BB962C8B-B14F-4D97-AF65-F5344CB8AC3E}">
        <p14:creationId xmlns:p14="http://schemas.microsoft.com/office/powerpoint/2010/main" val="2489481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95300" y="1268760"/>
            <a:ext cx="8915400" cy="2232248"/>
          </a:xfrm>
          <a:solidFill>
            <a:srgbClr val="FFFFFF"/>
          </a:solidFill>
        </p:spPr>
        <p:txBody>
          <a:bodyPr>
            <a:noAutofit/>
          </a:bodyPr>
          <a:lstStyle/>
          <a:p>
            <a:pPr marL="0" indent="0">
              <a:buNone/>
            </a:pPr>
            <a:r>
              <a:rPr lang="en-GB" sz="1700" dirty="0" smtClean="0">
                <a:solidFill>
                  <a:srgbClr val="122B4A"/>
                </a:solidFill>
                <a:latin typeface="Arial" panose="020B0604020202020204" pitchFamily="34" charset="0"/>
                <a:ea typeface="Ebrima" panose="02000000000000000000" pitchFamily="2" charset="0"/>
                <a:cs typeface="Arial" panose="020B0604020202020204" pitchFamily="34" charset="0"/>
              </a:rPr>
              <a:t>This tool was prepared based on the </a:t>
            </a:r>
            <a:r>
              <a:rPr lang="en-GB" sz="1700" dirty="0" smtClean="0">
                <a:latin typeface="Arial" panose="020B0604020202020204" pitchFamily="34" charset="0"/>
                <a:ea typeface="Ebrima" panose="02000000000000000000" pitchFamily="2" charset="0"/>
                <a:cs typeface="Arial" panose="020B0604020202020204" pitchFamily="34" charset="0"/>
                <a:hlinkClick r:id="rId3"/>
              </a:rPr>
              <a:t>2</a:t>
            </a:r>
            <a:r>
              <a:rPr lang="en-GB" sz="1700" baseline="30000" dirty="0" smtClean="0">
                <a:latin typeface="Arial" panose="020B0604020202020204" pitchFamily="34" charset="0"/>
                <a:ea typeface="Ebrima" panose="02000000000000000000" pitchFamily="2" charset="0"/>
                <a:cs typeface="Arial" panose="020B0604020202020204" pitchFamily="34" charset="0"/>
                <a:hlinkClick r:id="rId3"/>
              </a:rPr>
              <a:t>nd</a:t>
            </a:r>
            <a:r>
              <a:rPr lang="en-GB" sz="1700" dirty="0" smtClean="0">
                <a:latin typeface="Arial" panose="020B0604020202020204" pitchFamily="34" charset="0"/>
                <a:ea typeface="Ebrima" panose="02000000000000000000" pitchFamily="2" charset="0"/>
                <a:cs typeface="Arial" panose="020B0604020202020204" pitchFamily="34" charset="0"/>
                <a:hlinkClick r:id="rId3"/>
              </a:rPr>
              <a:t> edition of the Compendium of Sanitation Systems and Technologies</a:t>
            </a:r>
            <a:r>
              <a:rPr lang="en-GB" sz="1700" dirty="0" smtClean="0">
                <a:solidFill>
                  <a:srgbClr val="122B4A"/>
                </a:solidFill>
                <a:latin typeface="Arial" panose="020B0604020202020204" pitchFamily="34" charset="0"/>
                <a:ea typeface="Ebrima" panose="02000000000000000000" pitchFamily="2" charset="0"/>
                <a:cs typeface="Arial" panose="020B0604020202020204" pitchFamily="34" charset="0"/>
              </a:rPr>
              <a:t>. You can use it to:</a:t>
            </a:r>
          </a:p>
          <a:p>
            <a:r>
              <a:rPr lang="en-GB" sz="1700" dirty="0" smtClean="0">
                <a:solidFill>
                  <a:srgbClr val="122B4A"/>
                </a:solidFill>
                <a:latin typeface="Arial" panose="020B0604020202020204" pitchFamily="34" charset="0"/>
                <a:ea typeface="Ebrima" panose="02000000000000000000" pitchFamily="2" charset="0"/>
                <a:cs typeface="Arial" panose="020B0604020202020204" pitchFamily="34" charset="0"/>
              </a:rPr>
              <a:t>Draw your own system by copying / pasting ready-made graphical elements (i.e. products, technologies and arrows, see slides 4-6) </a:t>
            </a:r>
            <a:r>
              <a:rPr lang="en-GB" sz="1700" dirty="0" smtClean="0">
                <a:latin typeface="Arial" panose="020B0604020202020204" pitchFamily="34" charset="0"/>
                <a:ea typeface="Ebrima" panose="02000000000000000000" pitchFamily="2" charset="0"/>
                <a:cs typeface="Arial" panose="020B0604020202020204" pitchFamily="34" charset="0"/>
              </a:rPr>
              <a:t>to</a:t>
            </a:r>
            <a:r>
              <a:rPr lang="en-GB" sz="1700" dirty="0" smtClean="0">
                <a:solidFill>
                  <a:srgbClr val="122B4A"/>
                </a:solidFill>
                <a:latin typeface="Arial" panose="020B0604020202020204" pitchFamily="34" charset="0"/>
                <a:ea typeface="Ebrima" panose="02000000000000000000" pitchFamily="2" charset="0"/>
                <a:cs typeface="Arial" panose="020B0604020202020204" pitchFamily="34" charset="0"/>
              </a:rPr>
              <a:t> an empty template (slide 3)</a:t>
            </a:r>
          </a:p>
          <a:p>
            <a:r>
              <a:rPr lang="en-GB" sz="1700" dirty="0" smtClean="0">
                <a:solidFill>
                  <a:srgbClr val="122B4A"/>
                </a:solidFill>
                <a:latin typeface="Arial" panose="020B0604020202020204" pitchFamily="34" charset="0"/>
                <a:ea typeface="Ebrima" panose="02000000000000000000" pitchFamily="2" charset="0"/>
                <a:cs typeface="Arial" panose="020B0604020202020204" pitchFamily="34" charset="0"/>
              </a:rPr>
              <a:t>Edit and modify systems 1-9 from the Compendium by adding / removing elements, changing the position of elements, etc. (see slides 7-16)</a:t>
            </a:r>
          </a:p>
          <a:p>
            <a:r>
              <a:rPr lang="en-GB" sz="1700" dirty="0" smtClean="0">
                <a:latin typeface="Arial" panose="020B0604020202020204" pitchFamily="34" charset="0"/>
                <a:ea typeface="Ebrima" panose="02000000000000000000" pitchFamily="2" charset="0"/>
                <a:cs typeface="Arial" panose="020B0604020202020204" pitchFamily="34" charset="0"/>
              </a:rPr>
              <a:t>Print your tailor-made system, include it in a report or use the slide in a presentation</a:t>
            </a:r>
            <a:endParaRPr lang="en-GB" sz="1700" dirty="0">
              <a:solidFill>
                <a:srgbClr val="122B4A"/>
              </a:solidFill>
              <a:latin typeface="Arial" panose="020B0604020202020204" pitchFamily="34" charset="0"/>
              <a:ea typeface="Ebrima" panose="02000000000000000000" pitchFamily="2" charset="0"/>
              <a:cs typeface="Arial" panose="020B0604020202020204" pitchFamily="34" charset="0"/>
            </a:endParaRPr>
          </a:p>
        </p:txBody>
      </p:sp>
      <p:sp>
        <p:nvSpPr>
          <p:cNvPr id="9" name="Title 1"/>
          <p:cNvSpPr>
            <a:spLocks noGrp="1"/>
          </p:cNvSpPr>
          <p:nvPr>
            <p:ph type="title"/>
          </p:nvPr>
        </p:nvSpPr>
        <p:spPr>
          <a:xfrm>
            <a:off x="495300" y="274638"/>
            <a:ext cx="8915400" cy="634082"/>
          </a:xfrm>
          <a:ln>
            <a:noFill/>
          </a:ln>
        </p:spPr>
        <p:txBody>
          <a:bodyPr tIns="0" bIns="36000">
            <a:normAutofit fontScale="90000"/>
          </a:bodyPr>
          <a:lstStyle/>
          <a:p>
            <a:pPr marL="88900"/>
            <a:r>
              <a:rPr lang="en-GB" sz="3200" dirty="0" smtClean="0"/>
              <a:t>How to Use the Sanitation System Drawing Tool</a:t>
            </a:r>
            <a:endParaRPr lang="en-GB" dirty="0"/>
          </a:p>
        </p:txBody>
      </p:sp>
      <p:cxnSp>
        <p:nvCxnSpPr>
          <p:cNvPr id="10" name="Straight Connector 9"/>
          <p:cNvCxnSpPr/>
          <p:nvPr/>
        </p:nvCxnSpPr>
        <p:spPr>
          <a:xfrm>
            <a:off x="493500" y="260648"/>
            <a:ext cx="8917200" cy="0"/>
          </a:xfrm>
          <a:prstGeom prst="line">
            <a:avLst/>
          </a:prstGeom>
          <a:ln w="38100">
            <a:solidFill>
              <a:srgbClr val="122B4A"/>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93500" y="908720"/>
            <a:ext cx="8917200" cy="0"/>
          </a:xfrm>
          <a:prstGeom prst="line">
            <a:avLst/>
          </a:prstGeom>
          <a:ln w="38100">
            <a:solidFill>
              <a:srgbClr val="122B4A"/>
            </a:solidFill>
          </a:ln>
        </p:spPr>
        <p:style>
          <a:lnRef idx="1">
            <a:schemeClr val="accent1"/>
          </a:lnRef>
          <a:fillRef idx="0">
            <a:schemeClr val="accent1"/>
          </a:fillRef>
          <a:effectRef idx="0">
            <a:schemeClr val="accent1"/>
          </a:effectRef>
          <a:fontRef idx="minor">
            <a:schemeClr val="tx1"/>
          </a:fontRef>
        </p:style>
      </p:cxnSp>
      <p:sp>
        <p:nvSpPr>
          <p:cNvPr id="7" name="Flowchart: Process 6"/>
          <p:cNvSpPr/>
          <p:nvPr/>
        </p:nvSpPr>
        <p:spPr>
          <a:xfrm>
            <a:off x="493500" y="3743927"/>
            <a:ext cx="8917200" cy="2880320"/>
          </a:xfrm>
          <a:prstGeom prst="flowChartProcess">
            <a:avLst/>
          </a:prstGeom>
          <a:solidFill>
            <a:schemeClr val="bg1"/>
          </a:solidFill>
          <a:ln>
            <a:solidFill>
              <a:srgbClr val="122B4A"/>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a:r>
              <a:rPr lang="en-GB" sz="1500" b="1" dirty="0" smtClean="0">
                <a:solidFill>
                  <a:srgbClr val="122B4A"/>
                </a:solidFill>
                <a:latin typeface="Arial" pitchFamily="34" charset="0"/>
                <a:cs typeface="Arial" pitchFamily="34" charset="0"/>
              </a:rPr>
              <a:t>Hints</a:t>
            </a:r>
          </a:p>
          <a:p>
            <a:pPr marL="88900"/>
            <a:endParaRPr lang="en-GB" sz="600" b="1" dirty="0" smtClean="0">
              <a:solidFill>
                <a:srgbClr val="122B4A"/>
              </a:solidFill>
              <a:latin typeface="Arial" pitchFamily="34" charset="0"/>
              <a:cs typeface="Arial" pitchFamily="34" charset="0"/>
            </a:endParaRPr>
          </a:p>
          <a:p>
            <a:pPr marL="88900" indent="358775"/>
            <a:r>
              <a:rPr lang="en-GB" sz="1500" dirty="0" smtClean="0">
                <a:solidFill>
                  <a:srgbClr val="122B4A"/>
                </a:solidFill>
                <a:latin typeface="Arial" pitchFamily="34" charset="0"/>
                <a:cs typeface="Arial" pitchFamily="34" charset="0"/>
              </a:rPr>
              <a:t>If you use your system in a PowerPoint presentation, you may want to add animations to your elements (e.g. to make them appear in sequence – from User Interface to Use / Disposal).</a:t>
            </a:r>
          </a:p>
          <a:p>
            <a:pPr marL="88900" indent="358775"/>
            <a:endParaRPr lang="de-CH" sz="600" dirty="0" smtClean="0">
              <a:solidFill>
                <a:srgbClr val="122B4A"/>
              </a:solidFill>
              <a:latin typeface="Arial" pitchFamily="34" charset="0"/>
              <a:cs typeface="Arial" pitchFamily="34" charset="0"/>
            </a:endParaRPr>
          </a:p>
          <a:p>
            <a:pPr marL="88900" indent="358775"/>
            <a:r>
              <a:rPr lang="en-GB" sz="1500" dirty="0" smtClean="0">
                <a:solidFill>
                  <a:srgbClr val="122B4A"/>
                </a:solidFill>
                <a:latin typeface="Arial" pitchFamily="34" charset="0"/>
                <a:cs typeface="Arial" pitchFamily="34" charset="0"/>
              </a:rPr>
              <a:t>If you want to edit a technology box (e.g. in systems 1-9), it may be useful to “ungroup” the object first. Right-click the box and select «Group» -&gt; «Ungroup».</a:t>
            </a:r>
          </a:p>
          <a:p>
            <a:pPr marL="88900" indent="358775"/>
            <a:endParaRPr lang="de-CH" sz="600" dirty="0">
              <a:solidFill>
                <a:srgbClr val="122B4A"/>
              </a:solidFill>
              <a:latin typeface="Arial" pitchFamily="34" charset="0"/>
              <a:cs typeface="Arial" pitchFamily="34" charset="0"/>
            </a:endParaRPr>
          </a:p>
          <a:p>
            <a:pPr marL="88900"/>
            <a:r>
              <a:rPr lang="en-GB" sz="1500" dirty="0" smtClean="0">
                <a:solidFill>
                  <a:srgbClr val="122B4A"/>
                </a:solidFill>
                <a:latin typeface="Arial" pitchFamily="34" charset="0"/>
                <a:cs typeface="Arial" pitchFamily="34" charset="0"/>
              </a:rPr>
              <a:t>Some hints for Windows users: </a:t>
            </a:r>
          </a:p>
          <a:p>
            <a:pPr marL="88900" indent="358775"/>
            <a:endParaRPr lang="en-GB" sz="600" dirty="0" smtClean="0">
              <a:solidFill>
                <a:srgbClr val="122B4A"/>
              </a:solidFill>
              <a:latin typeface="Arial" pitchFamily="34" charset="0"/>
              <a:cs typeface="Arial" pitchFamily="34" charset="0"/>
            </a:endParaRPr>
          </a:p>
          <a:p>
            <a:pPr marL="88900" indent="358775"/>
            <a:r>
              <a:rPr lang="en-GB" sz="1500" dirty="0" smtClean="0">
                <a:solidFill>
                  <a:srgbClr val="122B4A"/>
                </a:solidFill>
                <a:latin typeface="Arial" pitchFamily="34" charset="0"/>
                <a:cs typeface="Arial" pitchFamily="34" charset="0"/>
              </a:rPr>
              <a:t>To duplicate an element, </a:t>
            </a:r>
            <a:r>
              <a:rPr lang="en-GB" sz="1500" dirty="0">
                <a:solidFill>
                  <a:srgbClr val="122B4A"/>
                </a:solidFill>
                <a:latin typeface="Arial" pitchFamily="34" charset="0"/>
                <a:cs typeface="Arial" pitchFamily="34" charset="0"/>
              </a:rPr>
              <a:t>press and hold </a:t>
            </a:r>
            <a:r>
              <a:rPr lang="en-GB" sz="1500" dirty="0" smtClean="0">
                <a:solidFill>
                  <a:srgbClr val="122B4A"/>
                </a:solidFill>
                <a:latin typeface="Arial" pitchFamily="34" charset="0"/>
                <a:cs typeface="Arial" pitchFamily="34" charset="0"/>
              </a:rPr>
              <a:t>the Ctrl </a:t>
            </a:r>
            <a:r>
              <a:rPr lang="en-GB" sz="1500" dirty="0">
                <a:solidFill>
                  <a:srgbClr val="122B4A"/>
                </a:solidFill>
                <a:latin typeface="Arial" pitchFamily="34" charset="0"/>
                <a:cs typeface="Arial" pitchFamily="34" charset="0"/>
              </a:rPr>
              <a:t>key while </a:t>
            </a:r>
            <a:r>
              <a:rPr lang="en-GB" sz="1500" dirty="0" smtClean="0">
                <a:solidFill>
                  <a:srgbClr val="122B4A"/>
                </a:solidFill>
                <a:latin typeface="Arial" pitchFamily="34" charset="0"/>
                <a:cs typeface="Arial" pitchFamily="34" charset="0"/>
              </a:rPr>
              <a:t>dragging and dropping it </a:t>
            </a:r>
            <a:r>
              <a:rPr lang="en-GB" sz="1500" dirty="0">
                <a:solidFill>
                  <a:srgbClr val="122B4A"/>
                </a:solidFill>
                <a:latin typeface="Arial" pitchFamily="34" charset="0"/>
                <a:cs typeface="Arial" pitchFamily="34" charset="0"/>
              </a:rPr>
              <a:t>with </a:t>
            </a:r>
            <a:r>
              <a:rPr lang="en-GB" sz="1500" dirty="0" smtClean="0">
                <a:solidFill>
                  <a:srgbClr val="122B4A"/>
                </a:solidFill>
                <a:latin typeface="Arial" pitchFamily="34" charset="0"/>
                <a:cs typeface="Arial" pitchFamily="34" charset="0"/>
              </a:rPr>
              <a:t>your mouse. Or simply hit </a:t>
            </a:r>
            <a:r>
              <a:rPr lang="en-GB" sz="1500" dirty="0" err="1" smtClean="0">
                <a:solidFill>
                  <a:srgbClr val="122B4A"/>
                </a:solidFill>
                <a:latin typeface="Arial" pitchFamily="34" charset="0"/>
                <a:cs typeface="Arial" pitchFamily="34" charset="0"/>
              </a:rPr>
              <a:t>Ctrl+D</a:t>
            </a:r>
            <a:r>
              <a:rPr lang="en-GB" sz="1500" dirty="0" smtClean="0">
                <a:solidFill>
                  <a:srgbClr val="122B4A"/>
                </a:solidFill>
                <a:latin typeface="Arial" pitchFamily="34" charset="0"/>
                <a:cs typeface="Arial" pitchFamily="34" charset="0"/>
              </a:rPr>
              <a:t>.</a:t>
            </a:r>
          </a:p>
          <a:p>
            <a:pPr marL="88900" indent="358775"/>
            <a:endParaRPr lang="en-GB" sz="600" dirty="0" smtClean="0">
              <a:solidFill>
                <a:srgbClr val="122B4A"/>
              </a:solidFill>
              <a:latin typeface="Arial" pitchFamily="34" charset="0"/>
              <a:cs typeface="Arial" pitchFamily="34" charset="0"/>
            </a:endParaRPr>
          </a:p>
          <a:p>
            <a:pPr marL="88900" indent="358775"/>
            <a:r>
              <a:rPr lang="en-GB" sz="1500" dirty="0" smtClean="0">
                <a:solidFill>
                  <a:srgbClr val="122B4A"/>
                </a:solidFill>
                <a:latin typeface="Arial" pitchFamily="34" charset="0"/>
                <a:cs typeface="Arial" pitchFamily="34" charset="0"/>
              </a:rPr>
              <a:t>You can move an element with your keyboard arrows. For smaller, more precise movements of an element, press and hold the Ctrl key while using the keyboard arrows.</a:t>
            </a:r>
          </a:p>
        </p:txBody>
      </p:sp>
      <p:sp>
        <p:nvSpPr>
          <p:cNvPr id="12" name="TextBox 11"/>
          <p:cNvSpPr txBox="1"/>
          <p:nvPr/>
        </p:nvSpPr>
        <p:spPr>
          <a:xfrm>
            <a:off x="587695" y="4059142"/>
            <a:ext cx="415208" cy="430887"/>
          </a:xfrm>
          <a:prstGeom prst="rect">
            <a:avLst/>
          </a:prstGeom>
          <a:noFill/>
        </p:spPr>
        <p:txBody>
          <a:bodyPr wrap="square" rtlCol="0">
            <a:spAutoFit/>
          </a:bodyPr>
          <a:lstStyle/>
          <a:p>
            <a:r>
              <a:rPr lang="en-GB" sz="2200" b="1" dirty="0">
                <a:solidFill>
                  <a:srgbClr val="122B4A"/>
                </a:solidFill>
                <a:latin typeface="Arial" pitchFamily="34" charset="0"/>
                <a:cs typeface="Arial" pitchFamily="34" charset="0"/>
                <a:sym typeface="Wingdings"/>
              </a:rPr>
              <a:t></a:t>
            </a:r>
            <a:endParaRPr lang="en-GB" sz="2200" b="1" dirty="0"/>
          </a:p>
        </p:txBody>
      </p:sp>
      <p:sp>
        <p:nvSpPr>
          <p:cNvPr id="13" name="TextBox 12"/>
          <p:cNvSpPr txBox="1"/>
          <p:nvPr/>
        </p:nvSpPr>
        <p:spPr>
          <a:xfrm>
            <a:off x="578730" y="4599058"/>
            <a:ext cx="415208" cy="430887"/>
          </a:xfrm>
          <a:prstGeom prst="rect">
            <a:avLst/>
          </a:prstGeom>
          <a:noFill/>
        </p:spPr>
        <p:txBody>
          <a:bodyPr wrap="square" rtlCol="0">
            <a:spAutoFit/>
          </a:bodyPr>
          <a:lstStyle/>
          <a:p>
            <a:r>
              <a:rPr lang="en-GB" sz="2200" b="1" dirty="0">
                <a:solidFill>
                  <a:srgbClr val="122B4A"/>
                </a:solidFill>
                <a:latin typeface="Arial" pitchFamily="34" charset="0"/>
                <a:cs typeface="Arial" pitchFamily="34" charset="0"/>
                <a:sym typeface="Wingdings"/>
              </a:rPr>
              <a:t></a:t>
            </a:r>
            <a:endParaRPr lang="en-GB" sz="2200" b="1" dirty="0"/>
          </a:p>
        </p:txBody>
      </p:sp>
      <p:sp>
        <p:nvSpPr>
          <p:cNvPr id="14" name="TextBox 13"/>
          <p:cNvSpPr txBox="1"/>
          <p:nvPr/>
        </p:nvSpPr>
        <p:spPr>
          <a:xfrm>
            <a:off x="578730" y="5445224"/>
            <a:ext cx="415208" cy="430887"/>
          </a:xfrm>
          <a:prstGeom prst="rect">
            <a:avLst/>
          </a:prstGeom>
          <a:noFill/>
        </p:spPr>
        <p:txBody>
          <a:bodyPr wrap="square" rtlCol="0">
            <a:spAutoFit/>
          </a:bodyPr>
          <a:lstStyle/>
          <a:p>
            <a:r>
              <a:rPr lang="en-GB" sz="2200" b="1" dirty="0">
                <a:solidFill>
                  <a:srgbClr val="122B4A"/>
                </a:solidFill>
                <a:latin typeface="Arial" pitchFamily="34" charset="0"/>
                <a:cs typeface="Arial" pitchFamily="34" charset="0"/>
                <a:sym typeface="Wingdings"/>
              </a:rPr>
              <a:t></a:t>
            </a:r>
            <a:endParaRPr lang="en-GB" sz="2200" b="1" dirty="0"/>
          </a:p>
        </p:txBody>
      </p:sp>
      <p:sp>
        <p:nvSpPr>
          <p:cNvPr id="15" name="TextBox 14"/>
          <p:cNvSpPr txBox="1"/>
          <p:nvPr/>
        </p:nvSpPr>
        <p:spPr>
          <a:xfrm>
            <a:off x="593848" y="6021288"/>
            <a:ext cx="415208" cy="430887"/>
          </a:xfrm>
          <a:prstGeom prst="rect">
            <a:avLst/>
          </a:prstGeom>
          <a:noFill/>
        </p:spPr>
        <p:txBody>
          <a:bodyPr wrap="square" rtlCol="0">
            <a:spAutoFit/>
          </a:bodyPr>
          <a:lstStyle/>
          <a:p>
            <a:r>
              <a:rPr lang="en-GB" sz="2200" b="1" dirty="0">
                <a:solidFill>
                  <a:srgbClr val="122B4A"/>
                </a:solidFill>
                <a:latin typeface="Arial" pitchFamily="34" charset="0"/>
                <a:cs typeface="Arial" pitchFamily="34" charset="0"/>
                <a:sym typeface="Wingdings"/>
              </a:rPr>
              <a:t></a:t>
            </a:r>
            <a:endParaRPr lang="en-GB" sz="2200" b="1" dirty="0"/>
          </a:p>
        </p:txBody>
      </p:sp>
    </p:spTree>
    <p:extLst>
      <p:ext uri="{BB962C8B-B14F-4D97-AF65-F5344CB8AC3E}">
        <p14:creationId xmlns:p14="http://schemas.microsoft.com/office/powerpoint/2010/main" val="1780174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dirty="0" smtClean="0"/>
              <a:t>Empty Template (Enter Title)</a:t>
            </a:r>
            <a:endParaRPr lang="en-GB" dirty="0"/>
          </a:p>
        </p:txBody>
      </p:sp>
    </p:spTree>
    <p:extLst>
      <p:ext uri="{BB962C8B-B14F-4D97-AF65-F5344CB8AC3E}">
        <p14:creationId xmlns:p14="http://schemas.microsoft.com/office/powerpoint/2010/main" val="958411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603877" y="3348286"/>
            <a:ext cx="882742" cy="360427"/>
            <a:chOff x="4512195" y="2277766"/>
            <a:chExt cx="882742" cy="360427"/>
          </a:xfrm>
        </p:grpSpPr>
        <p:sp>
          <p:nvSpPr>
            <p:cNvPr id="107" name="Diamond 106"/>
            <p:cNvSpPr/>
            <p:nvPr/>
          </p:nvSpPr>
          <p:spPr>
            <a:xfrm>
              <a:off x="4512937" y="2289132"/>
              <a:ext cx="882000" cy="337228"/>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08" name="Group 107"/>
            <p:cNvGrpSpPr/>
            <p:nvPr/>
          </p:nvGrpSpPr>
          <p:grpSpPr>
            <a:xfrm>
              <a:off x="4512195" y="2277766"/>
              <a:ext cx="882741" cy="360427"/>
              <a:chOff x="1207810" y="1844437"/>
              <a:chExt cx="922615" cy="360427"/>
            </a:xfrm>
          </p:grpSpPr>
          <p:sp>
            <p:nvSpPr>
              <p:cNvPr id="109" name="Rectangle 108"/>
              <p:cNvSpPr/>
              <p:nvPr/>
            </p:nvSpPr>
            <p:spPr>
              <a:xfrm>
                <a:off x="1437669" y="1844824"/>
                <a:ext cx="692756" cy="360040"/>
              </a:xfrm>
              <a:prstGeom prst="rect">
                <a:avLst/>
              </a:prstGeom>
              <a:solidFill>
                <a:schemeClr val="bg1"/>
              </a:solidFill>
              <a:ln w="6350">
                <a:solidFill>
                  <a:srgbClr val="52949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Effluent</a:t>
                </a:r>
                <a:endParaRPr lang="en-GB" sz="800" dirty="0">
                  <a:solidFill>
                    <a:schemeClr val="tx1"/>
                  </a:solidFill>
                </a:endParaRPr>
              </a:p>
            </p:txBody>
          </p:sp>
          <p:sp>
            <p:nvSpPr>
              <p:cNvPr id="110" name="Chord 109"/>
              <p:cNvSpPr/>
              <p:nvPr/>
            </p:nvSpPr>
            <p:spPr>
              <a:xfrm>
                <a:off x="1207810" y="1844437"/>
                <a:ext cx="432049" cy="360000"/>
              </a:xfrm>
              <a:prstGeom prst="chord">
                <a:avLst>
                  <a:gd name="adj1" fmla="val 5243982"/>
                  <a:gd name="adj2" fmla="val 16387372"/>
                </a:avLst>
              </a:prstGeom>
              <a:solidFill>
                <a:srgbClr val="529491"/>
              </a:solidFill>
              <a:ln w="6350">
                <a:solidFill>
                  <a:srgbClr val="5294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3" name="Group 2"/>
          <p:cNvGrpSpPr/>
          <p:nvPr/>
        </p:nvGrpSpPr>
        <p:grpSpPr>
          <a:xfrm>
            <a:off x="2603877" y="2845471"/>
            <a:ext cx="882742" cy="362381"/>
            <a:chOff x="4512195" y="1774951"/>
            <a:chExt cx="882742" cy="362381"/>
          </a:xfrm>
        </p:grpSpPr>
        <p:sp>
          <p:nvSpPr>
            <p:cNvPr id="122" name="Diamond 121"/>
            <p:cNvSpPr/>
            <p:nvPr/>
          </p:nvSpPr>
          <p:spPr>
            <a:xfrm>
              <a:off x="4512937" y="1777292"/>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23" name="Group 122"/>
            <p:cNvGrpSpPr/>
            <p:nvPr/>
          </p:nvGrpSpPr>
          <p:grpSpPr>
            <a:xfrm>
              <a:off x="4512195" y="1774951"/>
              <a:ext cx="882741" cy="360427"/>
              <a:chOff x="1207810" y="1844437"/>
              <a:chExt cx="922615" cy="360427"/>
            </a:xfrm>
          </p:grpSpPr>
          <p:sp>
            <p:nvSpPr>
              <p:cNvPr id="124" name="Rectangle 123"/>
              <p:cNvSpPr/>
              <p:nvPr/>
            </p:nvSpPr>
            <p:spPr>
              <a:xfrm>
                <a:off x="1437669" y="1844824"/>
                <a:ext cx="692756" cy="360040"/>
              </a:xfrm>
              <a:prstGeom prst="rect">
                <a:avLst/>
              </a:prstGeom>
              <a:solidFill>
                <a:schemeClr val="bg1"/>
              </a:solidFill>
              <a:ln w="6350">
                <a:solidFill>
                  <a:srgbClr val="F5B8F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Dry Cleansing Materials</a:t>
                </a:r>
                <a:endParaRPr lang="en-GB" sz="800" dirty="0">
                  <a:solidFill>
                    <a:schemeClr val="tx1"/>
                  </a:solidFill>
                </a:endParaRPr>
              </a:p>
            </p:txBody>
          </p:sp>
          <p:sp>
            <p:nvSpPr>
              <p:cNvPr id="125" name="Chord 124"/>
              <p:cNvSpPr/>
              <p:nvPr/>
            </p:nvSpPr>
            <p:spPr>
              <a:xfrm>
                <a:off x="1207810" y="1844437"/>
                <a:ext cx="432049" cy="360000"/>
              </a:xfrm>
              <a:prstGeom prst="chord">
                <a:avLst>
                  <a:gd name="adj1" fmla="val 5243982"/>
                  <a:gd name="adj2" fmla="val 16387372"/>
                </a:avLst>
              </a:prstGeom>
              <a:solidFill>
                <a:srgbClr val="F5B8FA"/>
              </a:solidFill>
              <a:ln w="6350">
                <a:solidFill>
                  <a:srgbClr val="F5B8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5" name="Group 4"/>
          <p:cNvGrpSpPr/>
          <p:nvPr/>
        </p:nvGrpSpPr>
        <p:grpSpPr>
          <a:xfrm>
            <a:off x="920555" y="3851011"/>
            <a:ext cx="882742" cy="360467"/>
            <a:chOff x="2149453" y="2780491"/>
            <a:chExt cx="882742" cy="360467"/>
          </a:xfrm>
        </p:grpSpPr>
        <p:sp>
          <p:nvSpPr>
            <p:cNvPr id="155" name="Diamond 154"/>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7" name="Group 16"/>
            <p:cNvGrpSpPr/>
            <p:nvPr/>
          </p:nvGrpSpPr>
          <p:grpSpPr>
            <a:xfrm>
              <a:off x="2149453" y="2780531"/>
              <a:ext cx="882741" cy="360427"/>
              <a:chOff x="1207810" y="1844437"/>
              <a:chExt cx="922615" cy="360427"/>
            </a:xfrm>
          </p:grpSpPr>
          <p:sp>
            <p:nvSpPr>
              <p:cNvPr id="18" name="Rectangle 17"/>
              <p:cNvSpPr/>
              <p:nvPr/>
            </p:nvSpPr>
            <p:spPr>
              <a:xfrm>
                <a:off x="1437669" y="1844824"/>
                <a:ext cx="692756" cy="360040"/>
              </a:xfrm>
              <a:prstGeom prst="rect">
                <a:avLst/>
              </a:prstGeom>
              <a:solidFill>
                <a:schemeClr val="bg1"/>
              </a:solidFill>
              <a:ln w="6350">
                <a:solidFill>
                  <a:srgbClr val="2B98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Biomass</a:t>
                </a:r>
                <a:endParaRPr lang="en-GB" sz="800" dirty="0">
                  <a:solidFill>
                    <a:schemeClr val="tx1"/>
                  </a:solidFill>
                </a:endParaRPr>
              </a:p>
            </p:txBody>
          </p:sp>
          <p:sp>
            <p:nvSpPr>
              <p:cNvPr id="19" name="Chord 18"/>
              <p:cNvSpPr/>
              <p:nvPr/>
            </p:nvSpPr>
            <p:spPr>
              <a:xfrm>
                <a:off x="1207810" y="1844437"/>
                <a:ext cx="432049" cy="360000"/>
              </a:xfrm>
              <a:prstGeom prst="chord">
                <a:avLst>
                  <a:gd name="adj1" fmla="val 5243982"/>
                  <a:gd name="adj2" fmla="val 16387372"/>
                </a:avLst>
              </a:prstGeom>
              <a:solidFill>
                <a:srgbClr val="2E990F"/>
              </a:solidFill>
              <a:ln w="6350">
                <a:solidFill>
                  <a:srgbClr val="2E99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sp>
        <p:nvSpPr>
          <p:cNvPr id="148" name="Hexagon 147"/>
          <p:cNvSpPr/>
          <p:nvPr/>
        </p:nvSpPr>
        <p:spPr>
          <a:xfrm>
            <a:off x="2711813" y="5733296"/>
            <a:ext cx="882000" cy="360000"/>
          </a:xfrm>
          <a:prstGeom prst="hexagon">
            <a:avLst>
              <a:gd name="adj" fmla="val 122500"/>
              <a:gd name="vf" fmla="val 11547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71" name="Group 70"/>
          <p:cNvGrpSpPr/>
          <p:nvPr/>
        </p:nvGrpSpPr>
        <p:grpSpPr>
          <a:xfrm>
            <a:off x="920554" y="3346111"/>
            <a:ext cx="882742" cy="360467"/>
            <a:chOff x="2149453" y="2780491"/>
            <a:chExt cx="882742" cy="360467"/>
          </a:xfrm>
        </p:grpSpPr>
        <p:sp>
          <p:nvSpPr>
            <p:cNvPr id="72" name="Diamond 71"/>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73" name="Group 72"/>
            <p:cNvGrpSpPr/>
            <p:nvPr/>
          </p:nvGrpSpPr>
          <p:grpSpPr>
            <a:xfrm>
              <a:off x="2149453" y="2780531"/>
              <a:ext cx="882741" cy="360427"/>
              <a:chOff x="1207810" y="1844437"/>
              <a:chExt cx="922615" cy="360427"/>
            </a:xfrm>
          </p:grpSpPr>
          <p:sp>
            <p:nvSpPr>
              <p:cNvPr id="74" name="Rectangle 73"/>
              <p:cNvSpPr/>
              <p:nvPr/>
            </p:nvSpPr>
            <p:spPr>
              <a:xfrm>
                <a:off x="1437669" y="1844824"/>
                <a:ext cx="692756" cy="360040"/>
              </a:xfrm>
              <a:prstGeom prst="rect">
                <a:avLst/>
              </a:prstGeom>
              <a:solidFill>
                <a:schemeClr val="bg1"/>
              </a:solidFill>
              <a:ln w="6350">
                <a:solidFill>
                  <a:srgbClr val="FF1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Biogas</a:t>
                </a:r>
                <a:endParaRPr lang="en-GB" sz="800" dirty="0">
                  <a:solidFill>
                    <a:schemeClr val="tx1"/>
                  </a:solidFill>
                </a:endParaRPr>
              </a:p>
            </p:txBody>
          </p:sp>
          <p:sp>
            <p:nvSpPr>
              <p:cNvPr id="75" name="Chord 74"/>
              <p:cNvSpPr/>
              <p:nvPr/>
            </p:nvSpPr>
            <p:spPr>
              <a:xfrm>
                <a:off x="1207810" y="1844437"/>
                <a:ext cx="432049" cy="360000"/>
              </a:xfrm>
              <a:prstGeom prst="chord">
                <a:avLst>
                  <a:gd name="adj1" fmla="val 5243982"/>
                  <a:gd name="adj2" fmla="val 16387372"/>
                </a:avLst>
              </a:prstGeom>
              <a:solidFill>
                <a:srgbClr val="FF1900"/>
              </a:solidFill>
              <a:ln w="6350">
                <a:solidFill>
                  <a:srgbClr val="FF1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76" name="Group 75"/>
          <p:cNvGrpSpPr/>
          <p:nvPr/>
        </p:nvGrpSpPr>
        <p:grpSpPr>
          <a:xfrm>
            <a:off x="920552" y="4860235"/>
            <a:ext cx="882742" cy="360467"/>
            <a:chOff x="2149453" y="2780491"/>
            <a:chExt cx="882742" cy="360467"/>
          </a:xfrm>
        </p:grpSpPr>
        <p:sp>
          <p:nvSpPr>
            <p:cNvPr id="77" name="Diamond 76"/>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78" name="Group 77"/>
            <p:cNvGrpSpPr/>
            <p:nvPr/>
          </p:nvGrpSpPr>
          <p:grpSpPr>
            <a:xfrm>
              <a:off x="2149453" y="2780531"/>
              <a:ext cx="882741" cy="360427"/>
              <a:chOff x="1207810" y="1844437"/>
              <a:chExt cx="922615" cy="360427"/>
            </a:xfrm>
          </p:grpSpPr>
          <p:sp>
            <p:nvSpPr>
              <p:cNvPr id="79" name="Rectangle 78"/>
              <p:cNvSpPr/>
              <p:nvPr/>
            </p:nvSpPr>
            <p:spPr>
              <a:xfrm>
                <a:off x="1437669" y="1844824"/>
                <a:ext cx="692756" cy="360040"/>
              </a:xfrm>
              <a:prstGeom prst="rect">
                <a:avLst/>
              </a:prstGeom>
              <a:solidFill>
                <a:schemeClr val="bg1"/>
              </a:solidFill>
              <a:ln w="6350">
                <a:solidFill>
                  <a:srgbClr val="BF8686"/>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Brownwater</a:t>
                </a:r>
                <a:endParaRPr lang="en-GB" sz="800" dirty="0">
                  <a:solidFill>
                    <a:schemeClr val="tx1"/>
                  </a:solidFill>
                </a:endParaRPr>
              </a:p>
            </p:txBody>
          </p:sp>
          <p:sp>
            <p:nvSpPr>
              <p:cNvPr id="80" name="Chord 79"/>
              <p:cNvSpPr/>
              <p:nvPr/>
            </p:nvSpPr>
            <p:spPr>
              <a:xfrm>
                <a:off x="1207810" y="1844437"/>
                <a:ext cx="432049" cy="360000"/>
              </a:xfrm>
              <a:prstGeom prst="chord">
                <a:avLst>
                  <a:gd name="adj1" fmla="val 5243982"/>
                  <a:gd name="adj2" fmla="val 16387372"/>
                </a:avLst>
              </a:prstGeom>
              <a:solidFill>
                <a:srgbClr val="BF8686"/>
              </a:solidFill>
              <a:ln w="6350">
                <a:solidFill>
                  <a:srgbClr val="BF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81" name="Group 80"/>
          <p:cNvGrpSpPr/>
          <p:nvPr/>
        </p:nvGrpSpPr>
        <p:grpSpPr>
          <a:xfrm>
            <a:off x="920553" y="4357038"/>
            <a:ext cx="882742" cy="360467"/>
            <a:chOff x="2149453" y="2780491"/>
            <a:chExt cx="882742" cy="360467"/>
          </a:xfrm>
        </p:grpSpPr>
        <p:sp>
          <p:nvSpPr>
            <p:cNvPr id="82" name="Diamond 81"/>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83" name="Group 82"/>
            <p:cNvGrpSpPr/>
            <p:nvPr/>
          </p:nvGrpSpPr>
          <p:grpSpPr>
            <a:xfrm>
              <a:off x="2149453" y="2780531"/>
              <a:ext cx="882741" cy="360427"/>
              <a:chOff x="1207810" y="1844437"/>
              <a:chExt cx="922615" cy="360427"/>
            </a:xfrm>
          </p:grpSpPr>
          <p:sp>
            <p:nvSpPr>
              <p:cNvPr id="84" name="Rectangle 83"/>
              <p:cNvSpPr/>
              <p:nvPr/>
            </p:nvSpPr>
            <p:spPr>
              <a:xfrm>
                <a:off x="1437669" y="1844824"/>
                <a:ext cx="692756" cy="360040"/>
              </a:xfrm>
              <a:prstGeom prst="rect">
                <a:avLst/>
              </a:prstGeom>
              <a:solidFill>
                <a:schemeClr val="bg1"/>
              </a:solidFill>
              <a:ln w="6350">
                <a:solidFill>
                  <a:srgbClr val="476666"/>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Blackwater</a:t>
                </a:r>
                <a:endParaRPr lang="en-GB" sz="800" dirty="0">
                  <a:solidFill>
                    <a:schemeClr val="tx1"/>
                  </a:solidFill>
                </a:endParaRPr>
              </a:p>
            </p:txBody>
          </p:sp>
          <p:sp>
            <p:nvSpPr>
              <p:cNvPr id="85" name="Chord 84"/>
              <p:cNvSpPr/>
              <p:nvPr/>
            </p:nvSpPr>
            <p:spPr>
              <a:xfrm>
                <a:off x="1207810" y="1844437"/>
                <a:ext cx="432049" cy="360000"/>
              </a:xfrm>
              <a:prstGeom prst="chord">
                <a:avLst>
                  <a:gd name="adj1" fmla="val 5243982"/>
                  <a:gd name="adj2" fmla="val 16387372"/>
                </a:avLst>
              </a:prstGeom>
              <a:solidFill>
                <a:srgbClr val="476666"/>
              </a:solidFill>
              <a:ln w="6350">
                <a:solidFill>
                  <a:srgbClr val="47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86" name="Group 85"/>
          <p:cNvGrpSpPr/>
          <p:nvPr/>
        </p:nvGrpSpPr>
        <p:grpSpPr>
          <a:xfrm>
            <a:off x="921297" y="2843723"/>
            <a:ext cx="882742" cy="360467"/>
            <a:chOff x="2149453" y="2780491"/>
            <a:chExt cx="882742" cy="360467"/>
          </a:xfrm>
        </p:grpSpPr>
        <p:sp>
          <p:nvSpPr>
            <p:cNvPr id="87" name="Diamond 86"/>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88" name="Group 87"/>
            <p:cNvGrpSpPr/>
            <p:nvPr/>
          </p:nvGrpSpPr>
          <p:grpSpPr>
            <a:xfrm>
              <a:off x="2149453" y="2780531"/>
              <a:ext cx="882741" cy="360427"/>
              <a:chOff x="1207810" y="1844437"/>
              <a:chExt cx="922615" cy="360427"/>
            </a:xfrm>
          </p:grpSpPr>
          <p:sp>
            <p:nvSpPr>
              <p:cNvPr id="89" name="Rectangle 88"/>
              <p:cNvSpPr/>
              <p:nvPr/>
            </p:nvSpPr>
            <p:spPr>
              <a:xfrm>
                <a:off x="1437669" y="1844824"/>
                <a:ext cx="692756" cy="360040"/>
              </a:xfrm>
              <a:prstGeom prst="rect">
                <a:avLst/>
              </a:prstGeom>
              <a:solidFill>
                <a:schemeClr val="bg1"/>
              </a:solidFill>
              <a:ln w="6350">
                <a:solidFill>
                  <a:srgbClr val="F2CE9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Anal Cleansing Water</a:t>
                </a:r>
                <a:endParaRPr lang="en-GB" sz="800" dirty="0">
                  <a:solidFill>
                    <a:schemeClr val="tx1"/>
                  </a:solidFill>
                </a:endParaRPr>
              </a:p>
            </p:txBody>
          </p:sp>
          <p:sp>
            <p:nvSpPr>
              <p:cNvPr id="90" name="Chord 89"/>
              <p:cNvSpPr/>
              <p:nvPr/>
            </p:nvSpPr>
            <p:spPr>
              <a:xfrm>
                <a:off x="1207810" y="1844437"/>
                <a:ext cx="432049" cy="360000"/>
              </a:xfrm>
              <a:prstGeom prst="chord">
                <a:avLst>
                  <a:gd name="adj1" fmla="val 5243982"/>
                  <a:gd name="adj2" fmla="val 16387372"/>
                </a:avLst>
              </a:prstGeom>
              <a:solidFill>
                <a:srgbClr val="F2CE9D"/>
              </a:solidFill>
              <a:ln w="6350">
                <a:solidFill>
                  <a:srgbClr val="F2CE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91" name="Group 90"/>
          <p:cNvGrpSpPr/>
          <p:nvPr/>
        </p:nvGrpSpPr>
        <p:grpSpPr>
          <a:xfrm>
            <a:off x="922039" y="5378608"/>
            <a:ext cx="882742" cy="360467"/>
            <a:chOff x="2149453" y="2780491"/>
            <a:chExt cx="882742" cy="360467"/>
          </a:xfrm>
        </p:grpSpPr>
        <p:sp>
          <p:nvSpPr>
            <p:cNvPr id="92" name="Diamond 91"/>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93" name="Group 92"/>
            <p:cNvGrpSpPr/>
            <p:nvPr/>
          </p:nvGrpSpPr>
          <p:grpSpPr>
            <a:xfrm>
              <a:off x="2149453" y="2780531"/>
              <a:ext cx="882741" cy="360427"/>
              <a:chOff x="1207810" y="1844437"/>
              <a:chExt cx="922615" cy="360427"/>
            </a:xfrm>
          </p:grpSpPr>
          <p:sp>
            <p:nvSpPr>
              <p:cNvPr id="94" name="Rectangle 93"/>
              <p:cNvSpPr/>
              <p:nvPr/>
            </p:nvSpPr>
            <p:spPr>
              <a:xfrm>
                <a:off x="1437669" y="1844824"/>
                <a:ext cx="692756" cy="360040"/>
              </a:xfrm>
              <a:prstGeom prst="rect">
                <a:avLst/>
              </a:prstGeom>
              <a:solidFill>
                <a:schemeClr val="bg1"/>
              </a:solidFill>
              <a:ln w="6350">
                <a:solidFill>
                  <a:srgbClr val="336633"/>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Compost</a:t>
                </a:r>
                <a:endParaRPr lang="en-GB" sz="800" dirty="0">
                  <a:solidFill>
                    <a:schemeClr val="tx1"/>
                  </a:solidFill>
                </a:endParaRPr>
              </a:p>
            </p:txBody>
          </p:sp>
          <p:sp>
            <p:nvSpPr>
              <p:cNvPr id="95" name="Chord 94"/>
              <p:cNvSpPr/>
              <p:nvPr/>
            </p:nvSpPr>
            <p:spPr>
              <a:xfrm>
                <a:off x="1207810" y="1844437"/>
                <a:ext cx="432049" cy="360000"/>
              </a:xfrm>
              <a:prstGeom prst="chord">
                <a:avLst>
                  <a:gd name="adj1" fmla="val 5243982"/>
                  <a:gd name="adj2" fmla="val 16387372"/>
                </a:avLst>
              </a:prstGeom>
              <a:solidFill>
                <a:srgbClr val="336633"/>
              </a:solidFill>
              <a:ln w="6350">
                <a:solidFill>
                  <a:srgbClr val="33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96" name="Group 95"/>
          <p:cNvGrpSpPr/>
          <p:nvPr/>
        </p:nvGrpSpPr>
        <p:grpSpPr>
          <a:xfrm>
            <a:off x="922781" y="5876845"/>
            <a:ext cx="882742" cy="360467"/>
            <a:chOff x="2149453" y="2780491"/>
            <a:chExt cx="882742" cy="360467"/>
          </a:xfrm>
        </p:grpSpPr>
        <p:sp>
          <p:nvSpPr>
            <p:cNvPr id="97" name="Diamond 96"/>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98" name="Group 97"/>
            <p:cNvGrpSpPr/>
            <p:nvPr/>
          </p:nvGrpSpPr>
          <p:grpSpPr>
            <a:xfrm>
              <a:off x="2149453" y="2780531"/>
              <a:ext cx="882741" cy="360427"/>
              <a:chOff x="1207810" y="1844437"/>
              <a:chExt cx="922615" cy="360427"/>
            </a:xfrm>
          </p:grpSpPr>
          <p:sp>
            <p:nvSpPr>
              <p:cNvPr id="99" name="Rectangle 98"/>
              <p:cNvSpPr/>
              <p:nvPr/>
            </p:nvSpPr>
            <p:spPr>
              <a:xfrm>
                <a:off x="1437669" y="1844824"/>
                <a:ext cx="692756" cy="360040"/>
              </a:xfrm>
              <a:prstGeom prst="rect">
                <a:avLst/>
              </a:prstGeom>
              <a:solidFill>
                <a:schemeClr val="bg1"/>
              </a:solidFill>
              <a:ln w="6350">
                <a:solidFill>
                  <a:srgbClr val="7317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Dried Faeces</a:t>
                </a:r>
                <a:endParaRPr lang="en-GB" sz="800" dirty="0">
                  <a:solidFill>
                    <a:schemeClr val="tx1"/>
                  </a:solidFill>
                </a:endParaRPr>
              </a:p>
            </p:txBody>
          </p:sp>
          <p:sp>
            <p:nvSpPr>
              <p:cNvPr id="100" name="Chord 99"/>
              <p:cNvSpPr/>
              <p:nvPr/>
            </p:nvSpPr>
            <p:spPr>
              <a:xfrm>
                <a:off x="1207810" y="1844437"/>
                <a:ext cx="432049" cy="360000"/>
              </a:xfrm>
              <a:prstGeom prst="chord">
                <a:avLst>
                  <a:gd name="adj1" fmla="val 5243982"/>
                  <a:gd name="adj2" fmla="val 16387372"/>
                </a:avLst>
              </a:prstGeom>
              <a:solidFill>
                <a:srgbClr val="731700"/>
              </a:solidFill>
              <a:ln w="6350">
                <a:solidFill>
                  <a:srgbClr val="731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11" name="Group 110"/>
          <p:cNvGrpSpPr/>
          <p:nvPr/>
        </p:nvGrpSpPr>
        <p:grpSpPr>
          <a:xfrm>
            <a:off x="2603878" y="4862370"/>
            <a:ext cx="882742" cy="360467"/>
            <a:chOff x="2149453" y="2780491"/>
            <a:chExt cx="882742" cy="360467"/>
          </a:xfrm>
        </p:grpSpPr>
        <p:sp>
          <p:nvSpPr>
            <p:cNvPr id="112" name="Diamond 111"/>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13" name="Group 112"/>
            <p:cNvGrpSpPr/>
            <p:nvPr/>
          </p:nvGrpSpPr>
          <p:grpSpPr>
            <a:xfrm>
              <a:off x="2149453" y="2780531"/>
              <a:ext cx="882741" cy="360427"/>
              <a:chOff x="1207810" y="1844437"/>
              <a:chExt cx="922615" cy="360427"/>
            </a:xfrm>
          </p:grpSpPr>
          <p:sp>
            <p:nvSpPr>
              <p:cNvPr id="114" name="Rectangle 113"/>
              <p:cNvSpPr/>
              <p:nvPr/>
            </p:nvSpPr>
            <p:spPr>
              <a:xfrm>
                <a:off x="1437669" y="1844824"/>
                <a:ext cx="692756" cy="360040"/>
              </a:xfrm>
              <a:prstGeom prst="rect">
                <a:avLst/>
              </a:prstGeom>
              <a:solidFill>
                <a:schemeClr val="bg1"/>
              </a:solidFill>
              <a:ln w="6350">
                <a:solidFill>
                  <a:srgbClr val="01BAE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Flushwater</a:t>
                </a:r>
                <a:endParaRPr lang="en-GB" sz="800" dirty="0">
                  <a:solidFill>
                    <a:schemeClr val="tx1"/>
                  </a:solidFill>
                </a:endParaRPr>
              </a:p>
            </p:txBody>
          </p:sp>
          <p:sp>
            <p:nvSpPr>
              <p:cNvPr id="115" name="Chord 114"/>
              <p:cNvSpPr/>
              <p:nvPr/>
            </p:nvSpPr>
            <p:spPr>
              <a:xfrm>
                <a:off x="1207810" y="1844437"/>
                <a:ext cx="432049" cy="360000"/>
              </a:xfrm>
              <a:prstGeom prst="chord">
                <a:avLst>
                  <a:gd name="adj1" fmla="val 5243982"/>
                  <a:gd name="adj2" fmla="val 16387372"/>
                </a:avLst>
              </a:prstGeom>
              <a:solidFill>
                <a:srgbClr val="01BAE5"/>
              </a:solidFill>
              <a:ln w="6350">
                <a:solidFill>
                  <a:srgbClr val="01BA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16" name="Group 115"/>
          <p:cNvGrpSpPr/>
          <p:nvPr/>
        </p:nvGrpSpPr>
        <p:grpSpPr>
          <a:xfrm>
            <a:off x="2603878" y="4357465"/>
            <a:ext cx="882742" cy="360467"/>
            <a:chOff x="2149453" y="2780491"/>
            <a:chExt cx="882742" cy="360467"/>
          </a:xfrm>
        </p:grpSpPr>
        <p:sp>
          <p:nvSpPr>
            <p:cNvPr id="117" name="Diamond 116"/>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18" name="Group 117"/>
            <p:cNvGrpSpPr/>
            <p:nvPr/>
          </p:nvGrpSpPr>
          <p:grpSpPr>
            <a:xfrm>
              <a:off x="2149453" y="2780531"/>
              <a:ext cx="882741" cy="360427"/>
              <a:chOff x="1207810" y="1844437"/>
              <a:chExt cx="922615" cy="360427"/>
            </a:xfrm>
          </p:grpSpPr>
          <p:sp>
            <p:nvSpPr>
              <p:cNvPr id="119" name="Rectangle 118"/>
              <p:cNvSpPr/>
              <p:nvPr/>
            </p:nvSpPr>
            <p:spPr>
              <a:xfrm>
                <a:off x="1437669" y="1844824"/>
                <a:ext cx="692756" cy="360040"/>
              </a:xfrm>
              <a:prstGeom prst="rect">
                <a:avLst/>
              </a:prstGeom>
              <a:solidFill>
                <a:schemeClr val="bg1"/>
              </a:solidFill>
              <a:ln w="6350">
                <a:solidFill>
                  <a:srgbClr val="B33E14"/>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Faeces</a:t>
                </a:r>
                <a:endParaRPr lang="en-GB" sz="800" dirty="0">
                  <a:solidFill>
                    <a:schemeClr val="tx1"/>
                  </a:solidFill>
                </a:endParaRPr>
              </a:p>
            </p:txBody>
          </p:sp>
          <p:sp>
            <p:nvSpPr>
              <p:cNvPr id="120" name="Chord 119"/>
              <p:cNvSpPr/>
              <p:nvPr/>
            </p:nvSpPr>
            <p:spPr>
              <a:xfrm>
                <a:off x="1207810" y="1844437"/>
                <a:ext cx="432049" cy="360000"/>
              </a:xfrm>
              <a:prstGeom prst="chord">
                <a:avLst>
                  <a:gd name="adj1" fmla="val 5243982"/>
                  <a:gd name="adj2" fmla="val 16387372"/>
                </a:avLst>
              </a:prstGeom>
              <a:solidFill>
                <a:srgbClr val="B33E14"/>
              </a:solidFill>
              <a:ln w="6350">
                <a:solidFill>
                  <a:srgbClr val="B33E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26" name="Group 125"/>
          <p:cNvGrpSpPr/>
          <p:nvPr/>
        </p:nvGrpSpPr>
        <p:grpSpPr>
          <a:xfrm>
            <a:off x="2603134" y="5372414"/>
            <a:ext cx="882742" cy="360467"/>
            <a:chOff x="2149453" y="2780491"/>
            <a:chExt cx="882742" cy="360467"/>
          </a:xfrm>
        </p:grpSpPr>
        <p:sp>
          <p:nvSpPr>
            <p:cNvPr id="127" name="Diamond 126"/>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28" name="Group 127"/>
            <p:cNvGrpSpPr/>
            <p:nvPr/>
          </p:nvGrpSpPr>
          <p:grpSpPr>
            <a:xfrm>
              <a:off x="2149453" y="2780531"/>
              <a:ext cx="882741" cy="360427"/>
              <a:chOff x="1207810" y="1844437"/>
              <a:chExt cx="922615" cy="360427"/>
            </a:xfrm>
          </p:grpSpPr>
          <p:sp>
            <p:nvSpPr>
              <p:cNvPr id="129" name="Rectangle 128"/>
              <p:cNvSpPr/>
              <p:nvPr/>
            </p:nvSpPr>
            <p:spPr>
              <a:xfrm>
                <a:off x="1437669" y="1844824"/>
                <a:ext cx="692756" cy="360040"/>
              </a:xfrm>
              <a:prstGeom prst="rect">
                <a:avLst/>
              </a:prstGeom>
              <a:solidFill>
                <a:schemeClr val="bg1"/>
              </a:solidFill>
              <a:ln w="6350">
                <a:solidFill>
                  <a:srgbClr val="B8CCCC"/>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Greywater</a:t>
                </a:r>
                <a:endParaRPr lang="en-GB" sz="800" dirty="0">
                  <a:solidFill>
                    <a:schemeClr val="tx1"/>
                  </a:solidFill>
                </a:endParaRPr>
              </a:p>
            </p:txBody>
          </p:sp>
          <p:sp>
            <p:nvSpPr>
              <p:cNvPr id="130" name="Chord 129"/>
              <p:cNvSpPr/>
              <p:nvPr/>
            </p:nvSpPr>
            <p:spPr>
              <a:xfrm>
                <a:off x="1207810" y="1844437"/>
                <a:ext cx="432049" cy="360000"/>
              </a:xfrm>
              <a:prstGeom prst="chord">
                <a:avLst>
                  <a:gd name="adj1" fmla="val 5243982"/>
                  <a:gd name="adj2" fmla="val 16387372"/>
                </a:avLst>
              </a:prstGeom>
              <a:solidFill>
                <a:srgbClr val="B8CCCC"/>
              </a:solidFill>
              <a:ln w="6350">
                <a:solidFill>
                  <a:srgbClr val="B8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31" name="Group 130"/>
          <p:cNvGrpSpPr/>
          <p:nvPr/>
        </p:nvGrpSpPr>
        <p:grpSpPr>
          <a:xfrm>
            <a:off x="2604620" y="5868486"/>
            <a:ext cx="882742" cy="360467"/>
            <a:chOff x="2149453" y="2780491"/>
            <a:chExt cx="882742" cy="360467"/>
          </a:xfrm>
        </p:grpSpPr>
        <p:sp>
          <p:nvSpPr>
            <p:cNvPr id="132" name="Diamond 131"/>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33" name="Group 132"/>
            <p:cNvGrpSpPr/>
            <p:nvPr/>
          </p:nvGrpSpPr>
          <p:grpSpPr>
            <a:xfrm>
              <a:off x="2149453" y="2780531"/>
              <a:ext cx="882741" cy="360427"/>
              <a:chOff x="1207810" y="1844437"/>
              <a:chExt cx="922615" cy="360427"/>
            </a:xfrm>
          </p:grpSpPr>
          <p:sp>
            <p:nvSpPr>
              <p:cNvPr id="134" name="Rectangle 133"/>
              <p:cNvSpPr/>
              <p:nvPr/>
            </p:nvSpPr>
            <p:spPr>
              <a:xfrm>
                <a:off x="1437669" y="1844824"/>
                <a:ext cx="692756" cy="360040"/>
              </a:xfrm>
              <a:prstGeom prst="rect">
                <a:avLst/>
              </a:prstGeom>
              <a:solidFill>
                <a:schemeClr val="bg1"/>
              </a:solidFill>
              <a:ln w="6350">
                <a:solidFill>
                  <a:srgbClr val="37BD13"/>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Organics</a:t>
                </a:r>
                <a:endParaRPr lang="en-GB" sz="800" dirty="0">
                  <a:solidFill>
                    <a:schemeClr val="tx1"/>
                  </a:solidFill>
                </a:endParaRPr>
              </a:p>
            </p:txBody>
          </p:sp>
          <p:sp>
            <p:nvSpPr>
              <p:cNvPr id="135" name="Chord 134"/>
              <p:cNvSpPr/>
              <p:nvPr/>
            </p:nvSpPr>
            <p:spPr>
              <a:xfrm>
                <a:off x="1207810" y="1844437"/>
                <a:ext cx="432049" cy="360000"/>
              </a:xfrm>
              <a:prstGeom prst="chord">
                <a:avLst>
                  <a:gd name="adj1" fmla="val 5243982"/>
                  <a:gd name="adj2" fmla="val 16387372"/>
                </a:avLst>
              </a:prstGeom>
              <a:solidFill>
                <a:srgbClr val="37BD13"/>
              </a:solidFill>
              <a:ln w="6350">
                <a:solidFill>
                  <a:srgbClr val="37BD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36" name="Group 135"/>
          <p:cNvGrpSpPr/>
          <p:nvPr/>
        </p:nvGrpSpPr>
        <p:grpSpPr>
          <a:xfrm>
            <a:off x="2603877" y="3852292"/>
            <a:ext cx="882742" cy="360467"/>
            <a:chOff x="2149453" y="2780491"/>
            <a:chExt cx="882742" cy="360467"/>
          </a:xfrm>
        </p:grpSpPr>
        <p:sp>
          <p:nvSpPr>
            <p:cNvPr id="143" name="Diamond 142"/>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44" name="Group 143"/>
            <p:cNvGrpSpPr/>
            <p:nvPr/>
          </p:nvGrpSpPr>
          <p:grpSpPr>
            <a:xfrm>
              <a:off x="2149453" y="2780531"/>
              <a:ext cx="882741" cy="360427"/>
              <a:chOff x="1207810" y="1844437"/>
              <a:chExt cx="922615" cy="360427"/>
            </a:xfrm>
          </p:grpSpPr>
          <p:sp>
            <p:nvSpPr>
              <p:cNvPr id="145" name="Rectangle 144"/>
              <p:cNvSpPr/>
              <p:nvPr/>
            </p:nvSpPr>
            <p:spPr>
              <a:xfrm>
                <a:off x="1437669" y="1844824"/>
                <a:ext cx="692756" cy="360040"/>
              </a:xfrm>
              <a:prstGeom prst="rect">
                <a:avLst/>
              </a:prstGeom>
              <a:solidFill>
                <a:schemeClr val="bg1"/>
              </a:solidFill>
              <a:ln w="6350">
                <a:solidFill>
                  <a:srgbClr val="C36C2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Excreta</a:t>
                </a:r>
                <a:endParaRPr lang="en-GB" sz="800" dirty="0">
                  <a:solidFill>
                    <a:schemeClr val="tx1"/>
                  </a:solidFill>
                </a:endParaRPr>
              </a:p>
            </p:txBody>
          </p:sp>
          <p:sp>
            <p:nvSpPr>
              <p:cNvPr id="146" name="Chord 145"/>
              <p:cNvSpPr/>
              <p:nvPr/>
            </p:nvSpPr>
            <p:spPr>
              <a:xfrm>
                <a:off x="1207810" y="1844437"/>
                <a:ext cx="432049" cy="360000"/>
              </a:xfrm>
              <a:prstGeom prst="chord">
                <a:avLst>
                  <a:gd name="adj1" fmla="val 5243982"/>
                  <a:gd name="adj2" fmla="val 16387372"/>
                </a:avLst>
              </a:prstGeom>
              <a:solidFill>
                <a:srgbClr val="C36C21"/>
              </a:solidFill>
              <a:ln w="6350">
                <a:solidFill>
                  <a:srgbClr val="C36C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47" name="Group 146"/>
          <p:cNvGrpSpPr/>
          <p:nvPr/>
        </p:nvGrpSpPr>
        <p:grpSpPr>
          <a:xfrm>
            <a:off x="4357548" y="3348673"/>
            <a:ext cx="882742" cy="360467"/>
            <a:chOff x="2149453" y="2780491"/>
            <a:chExt cx="882742" cy="360467"/>
          </a:xfrm>
        </p:grpSpPr>
        <p:sp>
          <p:nvSpPr>
            <p:cNvPr id="149" name="Diamond 14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50" name="Group 149"/>
            <p:cNvGrpSpPr/>
            <p:nvPr/>
          </p:nvGrpSpPr>
          <p:grpSpPr>
            <a:xfrm>
              <a:off x="2149453" y="2780531"/>
              <a:ext cx="882741" cy="360427"/>
              <a:chOff x="1207810" y="1844437"/>
              <a:chExt cx="922615" cy="360427"/>
            </a:xfrm>
          </p:grpSpPr>
          <p:sp>
            <p:nvSpPr>
              <p:cNvPr id="157" name="Rectangle 156"/>
              <p:cNvSpPr/>
              <p:nvPr/>
            </p:nvSpPr>
            <p:spPr>
              <a:xfrm>
                <a:off x="1437669" y="1844824"/>
                <a:ext cx="692756" cy="360040"/>
              </a:xfrm>
              <a:prstGeom prst="rect">
                <a:avLst/>
              </a:prstGeom>
              <a:solidFill>
                <a:schemeClr val="bg1"/>
              </a:solidFill>
              <a:ln w="63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Pre-Treatment Products</a:t>
                </a:r>
                <a:endParaRPr lang="en-GB" sz="800" dirty="0">
                  <a:solidFill>
                    <a:schemeClr val="tx1"/>
                  </a:solidFill>
                </a:endParaRPr>
              </a:p>
            </p:txBody>
          </p:sp>
          <p:sp>
            <p:nvSpPr>
              <p:cNvPr id="158" name="Chord 157"/>
              <p:cNvSpPr/>
              <p:nvPr/>
            </p:nvSpPr>
            <p:spPr>
              <a:xfrm>
                <a:off x="1207810" y="1844437"/>
                <a:ext cx="432049" cy="360000"/>
              </a:xfrm>
              <a:prstGeom prst="chord">
                <a:avLst>
                  <a:gd name="adj1" fmla="val 5243982"/>
                  <a:gd name="adj2" fmla="val 16387372"/>
                </a:avLst>
              </a:prstGeom>
              <a:solidFill>
                <a:srgbClr val="7030A0"/>
              </a:solidFill>
              <a:ln w="63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59" name="Group 158"/>
          <p:cNvGrpSpPr/>
          <p:nvPr/>
        </p:nvGrpSpPr>
        <p:grpSpPr>
          <a:xfrm>
            <a:off x="4358290" y="4862797"/>
            <a:ext cx="882742" cy="360467"/>
            <a:chOff x="2149453" y="2780491"/>
            <a:chExt cx="882742" cy="360467"/>
          </a:xfrm>
        </p:grpSpPr>
        <p:sp>
          <p:nvSpPr>
            <p:cNvPr id="160" name="Diamond 159"/>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61" name="Group 160"/>
            <p:cNvGrpSpPr/>
            <p:nvPr/>
          </p:nvGrpSpPr>
          <p:grpSpPr>
            <a:xfrm>
              <a:off x="2149453" y="2780531"/>
              <a:ext cx="882741" cy="360427"/>
              <a:chOff x="1207810" y="1844437"/>
              <a:chExt cx="922615" cy="360427"/>
            </a:xfrm>
          </p:grpSpPr>
          <p:sp>
            <p:nvSpPr>
              <p:cNvPr id="162" name="Rectangle 161"/>
              <p:cNvSpPr/>
              <p:nvPr/>
            </p:nvSpPr>
            <p:spPr>
              <a:xfrm>
                <a:off x="1437669" y="1844824"/>
                <a:ext cx="692756" cy="360040"/>
              </a:xfrm>
              <a:prstGeom prst="rect">
                <a:avLst/>
              </a:prstGeom>
              <a:solidFill>
                <a:schemeClr val="bg1"/>
              </a:solidFill>
              <a:ln w="6350">
                <a:solidFill>
                  <a:srgbClr val="26C0A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Stormwater</a:t>
                </a:r>
                <a:endParaRPr lang="en-GB" sz="800" dirty="0">
                  <a:solidFill>
                    <a:schemeClr val="tx1"/>
                  </a:solidFill>
                </a:endParaRPr>
              </a:p>
            </p:txBody>
          </p:sp>
          <p:sp>
            <p:nvSpPr>
              <p:cNvPr id="163" name="Chord 162"/>
              <p:cNvSpPr/>
              <p:nvPr/>
            </p:nvSpPr>
            <p:spPr>
              <a:xfrm>
                <a:off x="1207810" y="1844437"/>
                <a:ext cx="432049" cy="360000"/>
              </a:xfrm>
              <a:prstGeom prst="chord">
                <a:avLst>
                  <a:gd name="adj1" fmla="val 5243982"/>
                  <a:gd name="adj2" fmla="val 16387372"/>
                </a:avLst>
              </a:prstGeom>
              <a:solidFill>
                <a:srgbClr val="26C0AA"/>
              </a:solidFill>
              <a:ln w="6350">
                <a:solidFill>
                  <a:srgbClr val="26C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64" name="Group 163"/>
          <p:cNvGrpSpPr/>
          <p:nvPr/>
        </p:nvGrpSpPr>
        <p:grpSpPr>
          <a:xfrm>
            <a:off x="4357548" y="4357465"/>
            <a:ext cx="882742" cy="360467"/>
            <a:chOff x="2149453" y="2780491"/>
            <a:chExt cx="882742" cy="360467"/>
          </a:xfrm>
        </p:grpSpPr>
        <p:sp>
          <p:nvSpPr>
            <p:cNvPr id="165" name="Diamond 164"/>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66" name="Group 165"/>
            <p:cNvGrpSpPr/>
            <p:nvPr/>
          </p:nvGrpSpPr>
          <p:grpSpPr>
            <a:xfrm>
              <a:off x="2149453" y="2780531"/>
              <a:ext cx="882741" cy="360427"/>
              <a:chOff x="1207810" y="1844437"/>
              <a:chExt cx="922615" cy="360427"/>
            </a:xfrm>
          </p:grpSpPr>
          <p:sp>
            <p:nvSpPr>
              <p:cNvPr id="167" name="Rectangle 166"/>
              <p:cNvSpPr/>
              <p:nvPr/>
            </p:nvSpPr>
            <p:spPr>
              <a:xfrm>
                <a:off x="1437669" y="1844824"/>
                <a:ext cx="692756" cy="360040"/>
              </a:xfrm>
              <a:prstGeom prst="rect">
                <a:avLst/>
              </a:prstGeom>
              <a:solidFill>
                <a:schemeClr val="bg1"/>
              </a:solidFill>
              <a:ln w="6350">
                <a:solidFill>
                  <a:srgbClr val="FFBF4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Stored Urine</a:t>
                </a:r>
                <a:endParaRPr lang="en-GB" sz="800" dirty="0">
                  <a:solidFill>
                    <a:schemeClr val="tx1"/>
                  </a:solidFill>
                </a:endParaRPr>
              </a:p>
            </p:txBody>
          </p:sp>
          <p:sp>
            <p:nvSpPr>
              <p:cNvPr id="168" name="Chord 167"/>
              <p:cNvSpPr/>
              <p:nvPr/>
            </p:nvSpPr>
            <p:spPr>
              <a:xfrm>
                <a:off x="1207810" y="1844437"/>
                <a:ext cx="432049" cy="360000"/>
              </a:xfrm>
              <a:prstGeom prst="chord">
                <a:avLst>
                  <a:gd name="adj1" fmla="val 5243982"/>
                  <a:gd name="adj2" fmla="val 16387372"/>
                </a:avLst>
              </a:prstGeom>
              <a:solidFill>
                <a:srgbClr val="FFBF4D"/>
              </a:solidFill>
              <a:ln w="6350">
                <a:solidFill>
                  <a:srgbClr val="FFB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69" name="Group 168"/>
          <p:cNvGrpSpPr/>
          <p:nvPr/>
        </p:nvGrpSpPr>
        <p:grpSpPr>
          <a:xfrm>
            <a:off x="4357548" y="2845858"/>
            <a:ext cx="882742" cy="360467"/>
            <a:chOff x="2149453" y="2780491"/>
            <a:chExt cx="882742" cy="360467"/>
          </a:xfrm>
        </p:grpSpPr>
        <p:sp>
          <p:nvSpPr>
            <p:cNvPr id="170" name="Diamond 169"/>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71" name="Group 170"/>
            <p:cNvGrpSpPr/>
            <p:nvPr/>
          </p:nvGrpSpPr>
          <p:grpSpPr>
            <a:xfrm>
              <a:off x="2149453" y="2780531"/>
              <a:ext cx="882741" cy="360427"/>
              <a:chOff x="1207810" y="1844437"/>
              <a:chExt cx="922615" cy="360427"/>
            </a:xfrm>
          </p:grpSpPr>
          <p:sp>
            <p:nvSpPr>
              <p:cNvPr id="172" name="Rectangle 171"/>
              <p:cNvSpPr/>
              <p:nvPr/>
            </p:nvSpPr>
            <p:spPr>
              <a:xfrm>
                <a:off x="1437669" y="1844824"/>
                <a:ext cx="692756" cy="360040"/>
              </a:xfrm>
              <a:prstGeom prst="rect">
                <a:avLst/>
              </a:prstGeom>
              <a:solidFill>
                <a:schemeClr val="bg1"/>
              </a:solidFill>
              <a:ln w="6350">
                <a:solidFill>
                  <a:srgbClr val="738639"/>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Pit Humus</a:t>
                </a:r>
                <a:endParaRPr lang="en-GB" sz="800" dirty="0">
                  <a:solidFill>
                    <a:schemeClr val="tx1"/>
                  </a:solidFill>
                </a:endParaRPr>
              </a:p>
            </p:txBody>
          </p:sp>
          <p:sp>
            <p:nvSpPr>
              <p:cNvPr id="173" name="Chord 172"/>
              <p:cNvSpPr/>
              <p:nvPr/>
            </p:nvSpPr>
            <p:spPr>
              <a:xfrm>
                <a:off x="1207810" y="1844437"/>
                <a:ext cx="432049" cy="360000"/>
              </a:xfrm>
              <a:prstGeom prst="chord">
                <a:avLst>
                  <a:gd name="adj1" fmla="val 5243982"/>
                  <a:gd name="adj2" fmla="val 16387372"/>
                </a:avLst>
              </a:prstGeom>
              <a:solidFill>
                <a:srgbClr val="738639"/>
              </a:solidFill>
              <a:ln w="6350">
                <a:solidFill>
                  <a:srgbClr val="738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74" name="Group 173"/>
          <p:cNvGrpSpPr/>
          <p:nvPr/>
        </p:nvGrpSpPr>
        <p:grpSpPr>
          <a:xfrm>
            <a:off x="4357546" y="5372841"/>
            <a:ext cx="882742" cy="360467"/>
            <a:chOff x="2149453" y="2780491"/>
            <a:chExt cx="882742" cy="360467"/>
          </a:xfrm>
        </p:grpSpPr>
        <p:sp>
          <p:nvSpPr>
            <p:cNvPr id="175" name="Diamond 174"/>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76" name="Group 175"/>
            <p:cNvGrpSpPr/>
            <p:nvPr/>
          </p:nvGrpSpPr>
          <p:grpSpPr>
            <a:xfrm>
              <a:off x="2149453" y="2780531"/>
              <a:ext cx="882741" cy="360427"/>
              <a:chOff x="1207810" y="1844437"/>
              <a:chExt cx="922615" cy="360427"/>
            </a:xfrm>
          </p:grpSpPr>
          <p:sp>
            <p:nvSpPr>
              <p:cNvPr id="177" name="Rectangle 176"/>
              <p:cNvSpPr/>
              <p:nvPr/>
            </p:nvSpPr>
            <p:spPr>
              <a:xfrm>
                <a:off x="1437669" y="1844824"/>
                <a:ext cx="692756" cy="360040"/>
              </a:xfrm>
              <a:prstGeom prst="rect">
                <a:avLst/>
              </a:prstGeom>
              <a:solidFill>
                <a:schemeClr val="bg1"/>
              </a:solidFill>
              <a:ln w="6350">
                <a:solidFill>
                  <a:srgbClr val="FFF24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Urine</a:t>
                </a:r>
                <a:endParaRPr lang="en-GB" sz="800" dirty="0">
                  <a:solidFill>
                    <a:schemeClr val="tx1"/>
                  </a:solidFill>
                </a:endParaRPr>
              </a:p>
            </p:txBody>
          </p:sp>
          <p:sp>
            <p:nvSpPr>
              <p:cNvPr id="178" name="Chord 177"/>
              <p:cNvSpPr/>
              <p:nvPr/>
            </p:nvSpPr>
            <p:spPr>
              <a:xfrm>
                <a:off x="1207810" y="1844437"/>
                <a:ext cx="432049" cy="360000"/>
              </a:xfrm>
              <a:prstGeom prst="chord">
                <a:avLst>
                  <a:gd name="adj1" fmla="val 5243982"/>
                  <a:gd name="adj2" fmla="val 16387372"/>
                </a:avLst>
              </a:prstGeom>
              <a:solidFill>
                <a:srgbClr val="FFF24D"/>
              </a:solidFill>
              <a:ln w="6350">
                <a:solidFill>
                  <a:srgbClr val="FFF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84" name="Group 183"/>
          <p:cNvGrpSpPr/>
          <p:nvPr/>
        </p:nvGrpSpPr>
        <p:grpSpPr>
          <a:xfrm>
            <a:off x="4357548" y="3852719"/>
            <a:ext cx="882742" cy="360467"/>
            <a:chOff x="2149453" y="2780491"/>
            <a:chExt cx="882742" cy="360467"/>
          </a:xfrm>
        </p:grpSpPr>
        <p:sp>
          <p:nvSpPr>
            <p:cNvPr id="185" name="Diamond 184"/>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86" name="Group 185"/>
            <p:cNvGrpSpPr/>
            <p:nvPr/>
          </p:nvGrpSpPr>
          <p:grpSpPr>
            <a:xfrm>
              <a:off x="2149453" y="2780531"/>
              <a:ext cx="882741" cy="360427"/>
              <a:chOff x="1207810" y="1844437"/>
              <a:chExt cx="922615" cy="360427"/>
            </a:xfrm>
          </p:grpSpPr>
          <p:sp>
            <p:nvSpPr>
              <p:cNvPr id="187" name="Rectangle 186"/>
              <p:cNvSpPr/>
              <p:nvPr/>
            </p:nvSpPr>
            <p:spPr>
              <a:xfrm>
                <a:off x="1437669" y="1844824"/>
                <a:ext cx="692756" cy="360040"/>
              </a:xfrm>
              <a:prstGeom prst="rect">
                <a:avLst/>
              </a:prstGeom>
              <a:solidFill>
                <a:schemeClr val="bg1"/>
              </a:solidFill>
              <a:ln w="6350">
                <a:solidFill>
                  <a:srgbClr val="80664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Sludge</a:t>
                </a:r>
                <a:endParaRPr lang="en-GB" sz="800" dirty="0">
                  <a:solidFill>
                    <a:schemeClr val="tx1"/>
                  </a:solidFill>
                </a:endParaRPr>
              </a:p>
            </p:txBody>
          </p:sp>
          <p:sp>
            <p:nvSpPr>
              <p:cNvPr id="188" name="Chord 187"/>
              <p:cNvSpPr/>
              <p:nvPr/>
            </p:nvSpPr>
            <p:spPr>
              <a:xfrm>
                <a:off x="1207810" y="1844437"/>
                <a:ext cx="432049" cy="360000"/>
              </a:xfrm>
              <a:prstGeom prst="chord">
                <a:avLst>
                  <a:gd name="adj1" fmla="val 5243982"/>
                  <a:gd name="adj2" fmla="val 16387372"/>
                </a:avLst>
              </a:prstGeom>
              <a:solidFill>
                <a:srgbClr val="806640"/>
              </a:solidFill>
              <a:ln w="6350">
                <a:solidFill>
                  <a:srgbClr val="806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sp>
        <p:nvSpPr>
          <p:cNvPr id="137" name="Content Placeholder 3"/>
          <p:cNvSpPr txBox="1">
            <a:spLocks/>
          </p:cNvSpPr>
          <p:nvPr/>
        </p:nvSpPr>
        <p:spPr>
          <a:xfrm>
            <a:off x="496237" y="1277907"/>
            <a:ext cx="8915400" cy="998966"/>
          </a:xfrm>
          <a:prstGeom prst="rect">
            <a:avLst/>
          </a:prstGeom>
          <a:solidFill>
            <a:srgbClr val="FFFFFF"/>
          </a:solidFill>
          <a:ln>
            <a:noFill/>
          </a:ln>
        </p:spPr>
        <p:txBody>
          <a:bodyPr anchor="ctr">
            <a:normAutofit lnSpcReduction="10000"/>
          </a:bodyPr>
          <a:lstStyle>
            <a:lvl1pPr marL="342900" indent="-342900" algn="l" defTabSz="914400" rtl="0" eaLnBrk="1" latinLnBrk="0" hangingPunct="1">
              <a:spcBef>
                <a:spcPct val="20000"/>
              </a:spcBef>
              <a:buFont typeface="Arial" pitchFamily="34" charset="0"/>
              <a:buChar char="•"/>
              <a:defRPr sz="3200" kern="1200">
                <a:solidFill>
                  <a:srgbClr val="122B4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122B4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122B4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122B4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122B4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000" dirty="0" smtClean="0">
                <a:latin typeface="Arial" panose="020B0604020202020204" pitchFamily="34" charset="0"/>
                <a:ea typeface="Ebrima" panose="02000000000000000000" pitchFamily="2" charset="0"/>
                <a:cs typeface="Arial" panose="020B0604020202020204" pitchFamily="34" charset="0"/>
              </a:rPr>
              <a:t>For the design of a robust sanitation system, it is necessary to define all of the products that are flowing into (inputs) and out of (outputs) each of the sanitation technologies in the system.</a:t>
            </a:r>
            <a:endParaRPr lang="en-GB" sz="2000" dirty="0">
              <a:latin typeface="Arial" panose="020B0604020202020204" pitchFamily="34" charset="0"/>
              <a:ea typeface="Ebrima" panose="02000000000000000000" pitchFamily="2" charset="0"/>
              <a:cs typeface="Arial" panose="020B0604020202020204" pitchFamily="34" charset="0"/>
            </a:endParaRPr>
          </a:p>
        </p:txBody>
      </p:sp>
      <p:sp>
        <p:nvSpPr>
          <p:cNvPr id="121" name="Title 1"/>
          <p:cNvSpPr>
            <a:spLocks noGrp="1"/>
          </p:cNvSpPr>
          <p:nvPr>
            <p:ph type="title"/>
          </p:nvPr>
        </p:nvSpPr>
        <p:spPr>
          <a:xfrm>
            <a:off x="495300" y="274638"/>
            <a:ext cx="8915400" cy="634082"/>
          </a:xfrm>
          <a:ln>
            <a:noFill/>
          </a:ln>
        </p:spPr>
        <p:txBody>
          <a:bodyPr tIns="0" bIns="36000">
            <a:normAutofit/>
          </a:bodyPr>
          <a:lstStyle/>
          <a:p>
            <a:pPr marL="88900"/>
            <a:r>
              <a:rPr lang="en-GB" sz="2900" dirty="0" smtClean="0"/>
              <a:t>Products</a:t>
            </a:r>
            <a:endParaRPr lang="en-GB" sz="2900" dirty="0"/>
          </a:p>
        </p:txBody>
      </p:sp>
      <p:cxnSp>
        <p:nvCxnSpPr>
          <p:cNvPr id="138" name="Straight Connector 137"/>
          <p:cNvCxnSpPr/>
          <p:nvPr/>
        </p:nvCxnSpPr>
        <p:spPr>
          <a:xfrm>
            <a:off x="493500" y="260648"/>
            <a:ext cx="8917200" cy="0"/>
          </a:xfrm>
          <a:prstGeom prst="line">
            <a:avLst/>
          </a:prstGeom>
          <a:ln w="38100">
            <a:solidFill>
              <a:srgbClr val="122B4A"/>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493500" y="908720"/>
            <a:ext cx="8917200" cy="0"/>
          </a:xfrm>
          <a:prstGeom prst="line">
            <a:avLst/>
          </a:prstGeom>
          <a:ln w="38100">
            <a:solidFill>
              <a:srgbClr val="122B4A"/>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6105128" y="4077072"/>
            <a:ext cx="3306509" cy="1049791"/>
            <a:chOff x="6105128" y="4113220"/>
            <a:chExt cx="3306509" cy="1049791"/>
          </a:xfrm>
        </p:grpSpPr>
        <p:sp>
          <p:nvSpPr>
            <p:cNvPr id="7" name="Flowchart: Process 6"/>
            <p:cNvSpPr/>
            <p:nvPr/>
          </p:nvSpPr>
          <p:spPr>
            <a:xfrm>
              <a:off x="6105128" y="4113220"/>
              <a:ext cx="3306509" cy="1049791"/>
            </a:xfrm>
            <a:prstGeom prst="flowChartProcess">
              <a:avLst/>
            </a:prstGeom>
            <a:solidFill>
              <a:schemeClr val="bg1"/>
            </a:solidFill>
            <a:ln>
              <a:solidFill>
                <a:srgbClr val="122B4A"/>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indent="358775"/>
              <a:r>
                <a:rPr lang="en-GB" sz="1600" dirty="0" smtClean="0">
                  <a:solidFill>
                    <a:srgbClr val="122B4A"/>
                  </a:solidFill>
                  <a:latin typeface="Arial" pitchFamily="34" charset="0"/>
                  <a:cs typeface="Arial" pitchFamily="34" charset="0"/>
                </a:rPr>
                <a:t>Copy / paste the products you need to the input / output columns of your system </a:t>
              </a:r>
              <a:r>
                <a:rPr lang="en-GB" sz="1600" dirty="0" smtClean="0">
                  <a:solidFill>
                    <a:srgbClr val="122B4A"/>
                  </a:solidFill>
                  <a:latin typeface="Arial" pitchFamily="34" charset="0"/>
                  <a:cs typeface="Arial" pitchFamily="34" charset="0"/>
                </a:rPr>
                <a:t>template.</a:t>
              </a:r>
              <a:endParaRPr lang="en-GB" sz="1600" dirty="0">
                <a:solidFill>
                  <a:srgbClr val="122B4A"/>
                </a:solidFill>
                <a:latin typeface="Arial" pitchFamily="34" charset="0"/>
                <a:cs typeface="Arial" pitchFamily="34" charset="0"/>
              </a:endParaRPr>
            </a:p>
          </p:txBody>
        </p:sp>
        <p:sp>
          <p:nvSpPr>
            <p:cNvPr id="8" name="TextBox 7"/>
            <p:cNvSpPr txBox="1"/>
            <p:nvPr/>
          </p:nvSpPr>
          <p:spPr>
            <a:xfrm>
              <a:off x="6194778" y="4193905"/>
              <a:ext cx="450764" cy="430887"/>
            </a:xfrm>
            <a:prstGeom prst="rect">
              <a:avLst/>
            </a:prstGeom>
            <a:noFill/>
          </p:spPr>
          <p:txBody>
            <a:bodyPr wrap="none" rtlCol="0">
              <a:spAutoFit/>
            </a:bodyPr>
            <a:lstStyle/>
            <a:p>
              <a:r>
                <a:rPr lang="en-GB" sz="2200" b="1" dirty="0">
                  <a:solidFill>
                    <a:srgbClr val="122B4A"/>
                  </a:solidFill>
                  <a:latin typeface="Arial" pitchFamily="34" charset="0"/>
                  <a:cs typeface="Arial" pitchFamily="34" charset="0"/>
                  <a:sym typeface="Wingdings"/>
                </a:rPr>
                <a:t></a:t>
              </a:r>
              <a:endParaRPr lang="en-GB" sz="2200" b="1" dirty="0"/>
            </a:p>
          </p:txBody>
        </p:sp>
      </p:grpSp>
    </p:spTree>
    <p:extLst>
      <p:ext uri="{BB962C8B-B14F-4D97-AF65-F5344CB8AC3E}">
        <p14:creationId xmlns:p14="http://schemas.microsoft.com/office/powerpoint/2010/main" val="9348136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8" name="Group 687"/>
          <p:cNvGrpSpPr/>
          <p:nvPr/>
        </p:nvGrpSpPr>
        <p:grpSpPr>
          <a:xfrm>
            <a:off x="5209839" y="3587122"/>
            <a:ext cx="104869" cy="1659079"/>
            <a:chOff x="5318404" y="3655089"/>
            <a:chExt cx="180025" cy="1659079"/>
          </a:xfrm>
        </p:grpSpPr>
        <p:sp>
          <p:nvSpPr>
            <p:cNvPr id="689" name="Rectangle 688"/>
            <p:cNvSpPr/>
            <p:nvPr/>
          </p:nvSpPr>
          <p:spPr>
            <a:xfrm>
              <a:off x="5318404" y="3655089"/>
              <a:ext cx="180024" cy="16590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690" name="Group 689"/>
            <p:cNvGrpSpPr/>
            <p:nvPr/>
          </p:nvGrpSpPr>
          <p:grpSpPr>
            <a:xfrm rot="16200000">
              <a:off x="4581465" y="4392029"/>
              <a:ext cx="1653903" cy="180024"/>
              <a:chOff x="1234157" y="1484784"/>
              <a:chExt cx="896268" cy="360040"/>
            </a:xfrm>
          </p:grpSpPr>
          <p:sp>
            <p:nvSpPr>
              <p:cNvPr id="691" name="Rectangle 690"/>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PRE</a:t>
                </a:r>
                <a:endParaRPr lang="en-GB" sz="800" dirty="0"/>
              </a:p>
            </p:txBody>
          </p:sp>
          <p:sp>
            <p:nvSpPr>
              <p:cNvPr id="692" name="Rectangle 691"/>
              <p:cNvSpPr/>
              <p:nvPr/>
            </p:nvSpPr>
            <p:spPr>
              <a:xfrm>
                <a:off x="1481829" y="1484784"/>
                <a:ext cx="648596"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Pre-Treatment</a:t>
                </a:r>
                <a:endParaRPr lang="en-GB" sz="800" dirty="0">
                  <a:solidFill>
                    <a:schemeClr val="tx1"/>
                  </a:solidFill>
                </a:endParaRPr>
              </a:p>
            </p:txBody>
          </p:sp>
        </p:grpSp>
      </p:grpSp>
      <p:grpSp>
        <p:nvGrpSpPr>
          <p:cNvPr id="693" name="Group 692"/>
          <p:cNvGrpSpPr/>
          <p:nvPr/>
        </p:nvGrpSpPr>
        <p:grpSpPr>
          <a:xfrm>
            <a:off x="5425864" y="3587122"/>
            <a:ext cx="104868" cy="1659079"/>
            <a:chOff x="5634824" y="3660265"/>
            <a:chExt cx="180024" cy="1659079"/>
          </a:xfrm>
        </p:grpSpPr>
        <p:sp>
          <p:nvSpPr>
            <p:cNvPr id="694" name="Rectangle 693"/>
            <p:cNvSpPr/>
            <p:nvPr/>
          </p:nvSpPr>
          <p:spPr>
            <a:xfrm>
              <a:off x="5634824" y="3660265"/>
              <a:ext cx="180024" cy="16590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695" name="Group 694"/>
            <p:cNvGrpSpPr/>
            <p:nvPr/>
          </p:nvGrpSpPr>
          <p:grpSpPr>
            <a:xfrm rot="16200000">
              <a:off x="4897885" y="4397205"/>
              <a:ext cx="1653903" cy="180023"/>
              <a:chOff x="1234157" y="1484784"/>
              <a:chExt cx="896268" cy="360040"/>
            </a:xfrm>
          </p:grpSpPr>
          <p:sp>
            <p:nvSpPr>
              <p:cNvPr id="696" name="Rectangle 695"/>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POST</a:t>
                </a:r>
                <a:endParaRPr lang="en-GB" sz="800" dirty="0"/>
              </a:p>
            </p:txBody>
          </p:sp>
          <p:sp>
            <p:nvSpPr>
              <p:cNvPr id="697" name="Rectangle 696"/>
              <p:cNvSpPr/>
              <p:nvPr/>
            </p:nvSpPr>
            <p:spPr>
              <a:xfrm>
                <a:off x="1481829" y="1484784"/>
                <a:ext cx="648596"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Filtration / Disinfection</a:t>
                </a:r>
                <a:endParaRPr lang="en-GB" sz="800" dirty="0">
                  <a:solidFill>
                    <a:schemeClr val="tx1"/>
                  </a:solidFill>
                </a:endParaRPr>
              </a:p>
            </p:txBody>
          </p:sp>
        </p:grpSp>
      </p:grpSp>
      <p:grpSp>
        <p:nvGrpSpPr>
          <p:cNvPr id="14" name="Group 13"/>
          <p:cNvGrpSpPr/>
          <p:nvPr/>
        </p:nvGrpSpPr>
        <p:grpSpPr>
          <a:xfrm>
            <a:off x="2789220" y="2209348"/>
            <a:ext cx="896267" cy="365418"/>
            <a:chOff x="3003576" y="2279114"/>
            <a:chExt cx="896267" cy="365418"/>
          </a:xfrm>
        </p:grpSpPr>
        <p:sp>
          <p:nvSpPr>
            <p:cNvPr id="453" name="Rectangle 452"/>
            <p:cNvSpPr/>
            <p:nvPr/>
          </p:nvSpPr>
          <p:spPr>
            <a:xfrm>
              <a:off x="3003577" y="2284492"/>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54" name="Group 453"/>
            <p:cNvGrpSpPr/>
            <p:nvPr/>
          </p:nvGrpSpPr>
          <p:grpSpPr>
            <a:xfrm>
              <a:off x="3003576" y="2279114"/>
              <a:ext cx="896267" cy="360040"/>
              <a:chOff x="1234157" y="1484784"/>
              <a:chExt cx="896267" cy="360040"/>
            </a:xfrm>
          </p:grpSpPr>
          <p:sp>
            <p:nvSpPr>
              <p:cNvPr id="455" name="Rectangle 454"/>
              <p:cNvSpPr/>
              <p:nvPr/>
            </p:nvSpPr>
            <p:spPr>
              <a:xfrm>
                <a:off x="1234157" y="1484784"/>
                <a:ext cx="247673" cy="360040"/>
              </a:xfrm>
              <a:prstGeom prst="rect">
                <a:avLst/>
              </a:prstGeom>
              <a:solidFill>
                <a:srgbClr val="FCD900"/>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solidFill>
                      <a:schemeClr val="tx1"/>
                    </a:solidFill>
                  </a:rPr>
                  <a:t>C.3</a:t>
                </a:r>
                <a:endParaRPr lang="en-GB" sz="800" dirty="0">
                  <a:solidFill>
                    <a:schemeClr val="tx1"/>
                  </a:solidFill>
                </a:endParaRPr>
              </a:p>
            </p:txBody>
          </p:sp>
          <p:sp>
            <p:nvSpPr>
              <p:cNvPr id="456" name="Rectangle 455"/>
              <p:cNvSpPr/>
              <p:nvPr/>
            </p:nvSpPr>
            <p:spPr>
              <a:xfrm>
                <a:off x="1481829" y="1484784"/>
                <a:ext cx="648595"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Motorized Emptying and Transport</a:t>
                </a:r>
                <a:endParaRPr lang="en-GB" sz="800" dirty="0">
                  <a:solidFill>
                    <a:schemeClr val="tx1"/>
                  </a:solidFill>
                </a:endParaRPr>
              </a:p>
            </p:txBody>
          </p:sp>
        </p:grpSp>
      </p:grpSp>
      <p:grpSp>
        <p:nvGrpSpPr>
          <p:cNvPr id="18" name="Group 17"/>
          <p:cNvGrpSpPr/>
          <p:nvPr/>
        </p:nvGrpSpPr>
        <p:grpSpPr>
          <a:xfrm>
            <a:off x="2789243" y="2639154"/>
            <a:ext cx="896267" cy="367660"/>
            <a:chOff x="2927399" y="2639154"/>
            <a:chExt cx="896267" cy="367660"/>
          </a:xfrm>
        </p:grpSpPr>
        <p:sp>
          <p:nvSpPr>
            <p:cNvPr id="458" name="Rectangle 457"/>
            <p:cNvSpPr/>
            <p:nvPr/>
          </p:nvSpPr>
          <p:spPr>
            <a:xfrm>
              <a:off x="2927400" y="2646774"/>
              <a:ext cx="894530" cy="360040"/>
            </a:xfrm>
            <a:prstGeom prst="rect">
              <a:avLst/>
            </a:prstGeom>
            <a:solidFill>
              <a:srgbClr val="FC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59" name="Group 458"/>
            <p:cNvGrpSpPr/>
            <p:nvPr/>
          </p:nvGrpSpPr>
          <p:grpSpPr>
            <a:xfrm>
              <a:off x="2927399" y="2639154"/>
              <a:ext cx="896267" cy="360040"/>
              <a:chOff x="1234157" y="1484784"/>
              <a:chExt cx="896267" cy="360040"/>
            </a:xfrm>
          </p:grpSpPr>
          <p:sp>
            <p:nvSpPr>
              <p:cNvPr id="460" name="Rectangle 459"/>
              <p:cNvSpPr/>
              <p:nvPr/>
            </p:nvSpPr>
            <p:spPr>
              <a:xfrm>
                <a:off x="1234157" y="1484784"/>
                <a:ext cx="247673" cy="360040"/>
              </a:xfrm>
              <a:prstGeom prst="rect">
                <a:avLst/>
              </a:prstGeom>
              <a:solidFill>
                <a:srgbClr val="FCD900"/>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solidFill>
                      <a:schemeClr val="tx1"/>
                    </a:solidFill>
                  </a:rPr>
                  <a:t>C.4</a:t>
                </a:r>
                <a:endParaRPr lang="en-GB" sz="800" dirty="0">
                  <a:solidFill>
                    <a:schemeClr val="tx1"/>
                  </a:solidFill>
                </a:endParaRPr>
              </a:p>
            </p:txBody>
          </p:sp>
          <p:sp>
            <p:nvSpPr>
              <p:cNvPr id="461" name="Rectangle 460"/>
              <p:cNvSpPr/>
              <p:nvPr/>
            </p:nvSpPr>
            <p:spPr>
              <a:xfrm>
                <a:off x="1481829" y="1484784"/>
                <a:ext cx="648595"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Simplified Sewer</a:t>
                </a:r>
                <a:endParaRPr lang="en-GB" sz="800" dirty="0">
                  <a:solidFill>
                    <a:schemeClr val="tx1"/>
                  </a:solidFill>
                </a:endParaRPr>
              </a:p>
            </p:txBody>
          </p:sp>
        </p:grpSp>
      </p:grpSp>
      <p:grpSp>
        <p:nvGrpSpPr>
          <p:cNvPr id="17" name="Group 16"/>
          <p:cNvGrpSpPr/>
          <p:nvPr/>
        </p:nvGrpSpPr>
        <p:grpSpPr>
          <a:xfrm>
            <a:off x="2789242" y="3505839"/>
            <a:ext cx="896267" cy="367660"/>
            <a:chOff x="2927398" y="3505839"/>
            <a:chExt cx="896267" cy="367660"/>
          </a:xfrm>
        </p:grpSpPr>
        <p:sp>
          <p:nvSpPr>
            <p:cNvPr id="795" name="Rectangle 794"/>
            <p:cNvSpPr/>
            <p:nvPr/>
          </p:nvSpPr>
          <p:spPr>
            <a:xfrm>
              <a:off x="2927399" y="3513459"/>
              <a:ext cx="894530" cy="360040"/>
            </a:xfrm>
            <a:prstGeom prst="rect">
              <a:avLst/>
            </a:prstGeom>
            <a:solidFill>
              <a:srgbClr val="FC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796" name="Group 795"/>
            <p:cNvGrpSpPr/>
            <p:nvPr/>
          </p:nvGrpSpPr>
          <p:grpSpPr>
            <a:xfrm>
              <a:off x="2927398" y="3505839"/>
              <a:ext cx="896267" cy="360040"/>
              <a:chOff x="1234157" y="1484784"/>
              <a:chExt cx="896267" cy="360040"/>
            </a:xfrm>
          </p:grpSpPr>
          <p:sp>
            <p:nvSpPr>
              <p:cNvPr id="797" name="Rectangle 796"/>
              <p:cNvSpPr/>
              <p:nvPr/>
            </p:nvSpPr>
            <p:spPr>
              <a:xfrm>
                <a:off x="1234157" y="1484784"/>
                <a:ext cx="247673" cy="360040"/>
              </a:xfrm>
              <a:prstGeom prst="rect">
                <a:avLst/>
              </a:prstGeom>
              <a:solidFill>
                <a:srgbClr val="FCD900"/>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solidFill>
                      <a:schemeClr val="tx1"/>
                    </a:solidFill>
                  </a:rPr>
                  <a:t>C.6</a:t>
                </a:r>
                <a:endParaRPr lang="en-GB" sz="800" dirty="0">
                  <a:solidFill>
                    <a:schemeClr val="tx1"/>
                  </a:solidFill>
                </a:endParaRPr>
              </a:p>
            </p:txBody>
          </p:sp>
          <p:sp>
            <p:nvSpPr>
              <p:cNvPr id="798" name="Rectangle 797"/>
              <p:cNvSpPr/>
              <p:nvPr/>
            </p:nvSpPr>
            <p:spPr>
              <a:xfrm>
                <a:off x="1481829" y="1484784"/>
                <a:ext cx="648595"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a:solidFill>
                      <a:schemeClr val="tx1"/>
                    </a:solidFill>
                  </a:rPr>
                  <a:t>Conventional Gravity Sewer</a:t>
                </a:r>
              </a:p>
            </p:txBody>
          </p:sp>
        </p:grpSp>
      </p:grpSp>
      <p:grpSp>
        <p:nvGrpSpPr>
          <p:cNvPr id="7" name="Group 6"/>
          <p:cNvGrpSpPr/>
          <p:nvPr/>
        </p:nvGrpSpPr>
        <p:grpSpPr>
          <a:xfrm>
            <a:off x="490494" y="1340768"/>
            <a:ext cx="896267" cy="360040"/>
            <a:chOff x="706264" y="1412776"/>
            <a:chExt cx="896267" cy="360040"/>
          </a:xfrm>
        </p:grpSpPr>
        <p:sp>
          <p:nvSpPr>
            <p:cNvPr id="3" name="Rectangle 2"/>
            <p:cNvSpPr/>
            <p:nvPr/>
          </p:nvSpPr>
          <p:spPr>
            <a:xfrm>
              <a:off x="706265" y="1412776"/>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6" name="Group 5"/>
            <p:cNvGrpSpPr/>
            <p:nvPr/>
          </p:nvGrpSpPr>
          <p:grpSpPr>
            <a:xfrm>
              <a:off x="706264" y="1412776"/>
              <a:ext cx="896267" cy="360040"/>
              <a:chOff x="1234157" y="1484784"/>
              <a:chExt cx="896267" cy="360040"/>
            </a:xfrm>
          </p:grpSpPr>
          <p:sp>
            <p:nvSpPr>
              <p:cNvPr id="4" name="Rectangle 3"/>
              <p:cNvSpPr/>
              <p:nvPr/>
            </p:nvSpPr>
            <p:spPr>
              <a:xfrm>
                <a:off x="1234157" y="1484784"/>
                <a:ext cx="247673" cy="360040"/>
              </a:xfrm>
              <a:prstGeom prst="rect">
                <a:avLst/>
              </a:prstGeom>
              <a:solidFill>
                <a:srgbClr val="CC0000"/>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U.1</a:t>
                </a:r>
                <a:endParaRPr lang="en-GB" sz="800" dirty="0"/>
              </a:p>
            </p:txBody>
          </p:sp>
          <p:sp>
            <p:nvSpPr>
              <p:cNvPr id="5" name="Rectangle 4"/>
              <p:cNvSpPr/>
              <p:nvPr/>
            </p:nvSpPr>
            <p:spPr>
              <a:xfrm>
                <a:off x="1481829" y="1484784"/>
                <a:ext cx="648595" cy="360040"/>
              </a:xfrm>
              <a:prstGeom prst="rect">
                <a:avLst/>
              </a:prstGeom>
              <a:solidFill>
                <a:srgbClr val="FFBDBD"/>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Dry Toilet</a:t>
                </a:r>
                <a:endParaRPr lang="en-GB" sz="800" dirty="0">
                  <a:solidFill>
                    <a:schemeClr val="tx1"/>
                  </a:solidFill>
                </a:endParaRPr>
              </a:p>
            </p:txBody>
          </p:sp>
        </p:grpSp>
      </p:grpSp>
      <p:grpSp>
        <p:nvGrpSpPr>
          <p:cNvPr id="297" name="Group 296"/>
          <p:cNvGrpSpPr/>
          <p:nvPr/>
        </p:nvGrpSpPr>
        <p:grpSpPr>
          <a:xfrm>
            <a:off x="490494" y="1775058"/>
            <a:ext cx="896267" cy="360040"/>
            <a:chOff x="706264" y="1412776"/>
            <a:chExt cx="896267" cy="360040"/>
          </a:xfrm>
        </p:grpSpPr>
        <p:sp>
          <p:nvSpPr>
            <p:cNvPr id="306" name="Rectangle 305"/>
            <p:cNvSpPr/>
            <p:nvPr/>
          </p:nvSpPr>
          <p:spPr>
            <a:xfrm>
              <a:off x="706265" y="1412776"/>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07" name="Group 306"/>
            <p:cNvGrpSpPr/>
            <p:nvPr/>
          </p:nvGrpSpPr>
          <p:grpSpPr>
            <a:xfrm>
              <a:off x="706264" y="1412776"/>
              <a:ext cx="896267" cy="360040"/>
              <a:chOff x="1234157" y="1484784"/>
              <a:chExt cx="896267" cy="360040"/>
            </a:xfrm>
          </p:grpSpPr>
          <p:sp>
            <p:nvSpPr>
              <p:cNvPr id="308" name="Rectangle 307"/>
              <p:cNvSpPr/>
              <p:nvPr/>
            </p:nvSpPr>
            <p:spPr>
              <a:xfrm>
                <a:off x="1234157" y="1484784"/>
                <a:ext cx="247673" cy="360040"/>
              </a:xfrm>
              <a:prstGeom prst="rect">
                <a:avLst/>
              </a:prstGeom>
              <a:solidFill>
                <a:srgbClr val="CC0000"/>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U.2</a:t>
                </a:r>
                <a:endParaRPr lang="en-GB" sz="800" dirty="0"/>
              </a:p>
            </p:txBody>
          </p:sp>
          <p:sp>
            <p:nvSpPr>
              <p:cNvPr id="309" name="Rectangle 308"/>
              <p:cNvSpPr/>
              <p:nvPr/>
            </p:nvSpPr>
            <p:spPr>
              <a:xfrm>
                <a:off x="1481829" y="1484784"/>
                <a:ext cx="648595" cy="360040"/>
              </a:xfrm>
              <a:prstGeom prst="rect">
                <a:avLst/>
              </a:prstGeom>
              <a:solidFill>
                <a:srgbClr val="FFBDBD"/>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a:solidFill>
                      <a:schemeClr val="tx1"/>
                    </a:solidFill>
                  </a:rPr>
                  <a:t>Urine-Diverting Dry Toilet</a:t>
                </a:r>
              </a:p>
            </p:txBody>
          </p:sp>
        </p:grpSp>
      </p:grpSp>
      <p:grpSp>
        <p:nvGrpSpPr>
          <p:cNvPr id="310" name="Group 309"/>
          <p:cNvGrpSpPr/>
          <p:nvPr/>
        </p:nvGrpSpPr>
        <p:grpSpPr>
          <a:xfrm>
            <a:off x="490494" y="2207106"/>
            <a:ext cx="896267" cy="360040"/>
            <a:chOff x="706264" y="1412776"/>
            <a:chExt cx="896267" cy="360040"/>
          </a:xfrm>
        </p:grpSpPr>
        <p:sp>
          <p:nvSpPr>
            <p:cNvPr id="311" name="Rectangle 310"/>
            <p:cNvSpPr/>
            <p:nvPr/>
          </p:nvSpPr>
          <p:spPr>
            <a:xfrm>
              <a:off x="706265" y="1412776"/>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12" name="Group 311"/>
            <p:cNvGrpSpPr/>
            <p:nvPr/>
          </p:nvGrpSpPr>
          <p:grpSpPr>
            <a:xfrm>
              <a:off x="706264" y="1412776"/>
              <a:ext cx="896267" cy="360040"/>
              <a:chOff x="1234157" y="1484784"/>
              <a:chExt cx="896267" cy="360040"/>
            </a:xfrm>
          </p:grpSpPr>
          <p:sp>
            <p:nvSpPr>
              <p:cNvPr id="313" name="Rectangle 312"/>
              <p:cNvSpPr/>
              <p:nvPr/>
            </p:nvSpPr>
            <p:spPr>
              <a:xfrm>
                <a:off x="1234157" y="1484784"/>
                <a:ext cx="247673" cy="360040"/>
              </a:xfrm>
              <a:prstGeom prst="rect">
                <a:avLst/>
              </a:prstGeom>
              <a:solidFill>
                <a:srgbClr val="CC0000"/>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U.3</a:t>
                </a:r>
                <a:endParaRPr lang="en-GB" sz="800" dirty="0"/>
              </a:p>
            </p:txBody>
          </p:sp>
          <p:sp>
            <p:nvSpPr>
              <p:cNvPr id="314" name="Rectangle 313"/>
              <p:cNvSpPr/>
              <p:nvPr/>
            </p:nvSpPr>
            <p:spPr>
              <a:xfrm>
                <a:off x="1481829" y="1484784"/>
                <a:ext cx="648595" cy="360040"/>
              </a:xfrm>
              <a:prstGeom prst="rect">
                <a:avLst/>
              </a:prstGeom>
              <a:solidFill>
                <a:srgbClr val="FFBDBD"/>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Urinal</a:t>
                </a:r>
                <a:endParaRPr lang="en-GB" sz="800" dirty="0">
                  <a:solidFill>
                    <a:schemeClr val="tx1"/>
                  </a:solidFill>
                </a:endParaRPr>
              </a:p>
            </p:txBody>
          </p:sp>
        </p:grpSp>
      </p:grpSp>
      <p:grpSp>
        <p:nvGrpSpPr>
          <p:cNvPr id="315" name="Group 314"/>
          <p:cNvGrpSpPr/>
          <p:nvPr/>
        </p:nvGrpSpPr>
        <p:grpSpPr>
          <a:xfrm>
            <a:off x="490494" y="2639154"/>
            <a:ext cx="896267" cy="360040"/>
            <a:chOff x="706264" y="1412776"/>
            <a:chExt cx="896267" cy="360040"/>
          </a:xfrm>
        </p:grpSpPr>
        <p:sp>
          <p:nvSpPr>
            <p:cNvPr id="316" name="Rectangle 315"/>
            <p:cNvSpPr/>
            <p:nvPr/>
          </p:nvSpPr>
          <p:spPr>
            <a:xfrm>
              <a:off x="706265" y="1412776"/>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17" name="Group 316"/>
            <p:cNvGrpSpPr/>
            <p:nvPr/>
          </p:nvGrpSpPr>
          <p:grpSpPr>
            <a:xfrm>
              <a:off x="706264" y="1412776"/>
              <a:ext cx="896267" cy="360040"/>
              <a:chOff x="1234157" y="1484784"/>
              <a:chExt cx="896267" cy="360040"/>
            </a:xfrm>
          </p:grpSpPr>
          <p:sp>
            <p:nvSpPr>
              <p:cNvPr id="318" name="Rectangle 317"/>
              <p:cNvSpPr/>
              <p:nvPr/>
            </p:nvSpPr>
            <p:spPr>
              <a:xfrm>
                <a:off x="1234157" y="1484784"/>
                <a:ext cx="247673" cy="360040"/>
              </a:xfrm>
              <a:prstGeom prst="rect">
                <a:avLst/>
              </a:prstGeom>
              <a:solidFill>
                <a:srgbClr val="CC0000"/>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U.4</a:t>
                </a:r>
                <a:endParaRPr lang="en-GB" sz="800" dirty="0"/>
              </a:p>
            </p:txBody>
          </p:sp>
          <p:sp>
            <p:nvSpPr>
              <p:cNvPr id="319" name="Rectangle 318"/>
              <p:cNvSpPr/>
              <p:nvPr/>
            </p:nvSpPr>
            <p:spPr>
              <a:xfrm>
                <a:off x="1481829" y="1484784"/>
                <a:ext cx="648595" cy="360040"/>
              </a:xfrm>
              <a:prstGeom prst="rect">
                <a:avLst/>
              </a:prstGeom>
              <a:solidFill>
                <a:srgbClr val="FFBDBD"/>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Pour Flush Toilet</a:t>
                </a:r>
                <a:endParaRPr lang="en-GB" sz="800" dirty="0">
                  <a:solidFill>
                    <a:schemeClr val="tx1"/>
                  </a:solidFill>
                </a:endParaRPr>
              </a:p>
            </p:txBody>
          </p:sp>
        </p:grpSp>
      </p:grpSp>
      <p:grpSp>
        <p:nvGrpSpPr>
          <p:cNvPr id="320" name="Group 319"/>
          <p:cNvGrpSpPr/>
          <p:nvPr/>
        </p:nvGrpSpPr>
        <p:grpSpPr>
          <a:xfrm>
            <a:off x="490494" y="3071202"/>
            <a:ext cx="896267" cy="360040"/>
            <a:chOff x="706264" y="1412776"/>
            <a:chExt cx="896267" cy="360040"/>
          </a:xfrm>
        </p:grpSpPr>
        <p:sp>
          <p:nvSpPr>
            <p:cNvPr id="321" name="Rectangle 320"/>
            <p:cNvSpPr/>
            <p:nvPr/>
          </p:nvSpPr>
          <p:spPr>
            <a:xfrm>
              <a:off x="706265" y="1412776"/>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22" name="Group 321"/>
            <p:cNvGrpSpPr/>
            <p:nvPr/>
          </p:nvGrpSpPr>
          <p:grpSpPr>
            <a:xfrm>
              <a:off x="706264" y="1412776"/>
              <a:ext cx="896267" cy="360040"/>
              <a:chOff x="1234157" y="1484784"/>
              <a:chExt cx="896267" cy="360040"/>
            </a:xfrm>
          </p:grpSpPr>
          <p:sp>
            <p:nvSpPr>
              <p:cNvPr id="323" name="Rectangle 322"/>
              <p:cNvSpPr/>
              <p:nvPr/>
            </p:nvSpPr>
            <p:spPr>
              <a:xfrm>
                <a:off x="1234157" y="1484784"/>
                <a:ext cx="247673" cy="360040"/>
              </a:xfrm>
              <a:prstGeom prst="rect">
                <a:avLst/>
              </a:prstGeom>
              <a:solidFill>
                <a:srgbClr val="CC0000"/>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U.5</a:t>
                </a:r>
                <a:endParaRPr lang="en-GB" sz="800" dirty="0"/>
              </a:p>
            </p:txBody>
          </p:sp>
          <p:sp>
            <p:nvSpPr>
              <p:cNvPr id="324" name="Rectangle 323"/>
              <p:cNvSpPr/>
              <p:nvPr/>
            </p:nvSpPr>
            <p:spPr>
              <a:xfrm>
                <a:off x="1481829" y="1484784"/>
                <a:ext cx="648595" cy="360040"/>
              </a:xfrm>
              <a:prstGeom prst="rect">
                <a:avLst/>
              </a:prstGeom>
              <a:solidFill>
                <a:srgbClr val="FFBDBD"/>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Cistern Flush Toilet</a:t>
                </a:r>
                <a:endParaRPr lang="en-GB" sz="800" dirty="0">
                  <a:solidFill>
                    <a:schemeClr val="tx1"/>
                  </a:solidFill>
                </a:endParaRPr>
              </a:p>
            </p:txBody>
          </p:sp>
        </p:grpSp>
      </p:grpSp>
      <p:grpSp>
        <p:nvGrpSpPr>
          <p:cNvPr id="325" name="Group 324"/>
          <p:cNvGrpSpPr/>
          <p:nvPr/>
        </p:nvGrpSpPr>
        <p:grpSpPr>
          <a:xfrm>
            <a:off x="490494" y="3503250"/>
            <a:ext cx="896267" cy="360040"/>
            <a:chOff x="706264" y="1412776"/>
            <a:chExt cx="896267" cy="360040"/>
          </a:xfrm>
        </p:grpSpPr>
        <p:sp>
          <p:nvSpPr>
            <p:cNvPr id="326" name="Rectangle 325"/>
            <p:cNvSpPr/>
            <p:nvPr/>
          </p:nvSpPr>
          <p:spPr>
            <a:xfrm>
              <a:off x="706265" y="1412776"/>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27" name="Group 326"/>
            <p:cNvGrpSpPr/>
            <p:nvPr/>
          </p:nvGrpSpPr>
          <p:grpSpPr>
            <a:xfrm>
              <a:off x="706264" y="1412776"/>
              <a:ext cx="896267" cy="360040"/>
              <a:chOff x="1234157" y="1484784"/>
              <a:chExt cx="896267" cy="360040"/>
            </a:xfrm>
          </p:grpSpPr>
          <p:sp>
            <p:nvSpPr>
              <p:cNvPr id="328" name="Rectangle 327"/>
              <p:cNvSpPr/>
              <p:nvPr/>
            </p:nvSpPr>
            <p:spPr>
              <a:xfrm>
                <a:off x="1234157" y="1484784"/>
                <a:ext cx="247673" cy="360040"/>
              </a:xfrm>
              <a:prstGeom prst="rect">
                <a:avLst/>
              </a:prstGeom>
              <a:solidFill>
                <a:srgbClr val="CC0000"/>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U.6</a:t>
                </a:r>
                <a:endParaRPr lang="en-GB" sz="800" dirty="0"/>
              </a:p>
            </p:txBody>
          </p:sp>
          <p:sp>
            <p:nvSpPr>
              <p:cNvPr id="329" name="Rectangle 328"/>
              <p:cNvSpPr/>
              <p:nvPr/>
            </p:nvSpPr>
            <p:spPr>
              <a:xfrm>
                <a:off x="1481829" y="1484784"/>
                <a:ext cx="648595" cy="360040"/>
              </a:xfrm>
              <a:prstGeom prst="rect">
                <a:avLst/>
              </a:prstGeom>
              <a:solidFill>
                <a:srgbClr val="FFBDBD"/>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Urine-Diverting Flush Toilet</a:t>
                </a:r>
                <a:endParaRPr lang="en-GB" sz="800" dirty="0">
                  <a:solidFill>
                    <a:schemeClr val="tx1"/>
                  </a:solidFill>
                </a:endParaRPr>
              </a:p>
            </p:txBody>
          </p:sp>
        </p:grpSp>
      </p:grpSp>
      <p:grpSp>
        <p:nvGrpSpPr>
          <p:cNvPr id="330" name="Group 329"/>
          <p:cNvGrpSpPr/>
          <p:nvPr/>
        </p:nvGrpSpPr>
        <p:grpSpPr>
          <a:xfrm>
            <a:off x="1642300" y="1340768"/>
            <a:ext cx="896267" cy="360040"/>
            <a:chOff x="1856656" y="1433484"/>
            <a:chExt cx="896267" cy="360040"/>
          </a:xfrm>
        </p:grpSpPr>
        <p:sp>
          <p:nvSpPr>
            <p:cNvPr id="331" name="Rectangle 330"/>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32" name="Group 331"/>
            <p:cNvGrpSpPr/>
            <p:nvPr/>
          </p:nvGrpSpPr>
          <p:grpSpPr>
            <a:xfrm>
              <a:off x="1856656" y="1433484"/>
              <a:ext cx="896267" cy="360040"/>
              <a:chOff x="1234157" y="1484784"/>
              <a:chExt cx="896267" cy="360040"/>
            </a:xfrm>
          </p:grpSpPr>
          <p:sp>
            <p:nvSpPr>
              <p:cNvPr id="333" name="Rectangle 332"/>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Storage Tank </a:t>
                </a:r>
                <a:endParaRPr lang="en-GB" sz="800" dirty="0">
                  <a:solidFill>
                    <a:schemeClr val="tx1"/>
                  </a:solidFill>
                </a:endParaRPr>
              </a:p>
            </p:txBody>
          </p:sp>
          <p:sp>
            <p:nvSpPr>
              <p:cNvPr id="334" name="Rectangle 333"/>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S.1</a:t>
                </a:r>
                <a:endParaRPr lang="en-GB" sz="800" dirty="0"/>
              </a:p>
            </p:txBody>
          </p:sp>
        </p:grpSp>
      </p:grpSp>
      <p:grpSp>
        <p:nvGrpSpPr>
          <p:cNvPr id="335" name="Group 334"/>
          <p:cNvGrpSpPr/>
          <p:nvPr/>
        </p:nvGrpSpPr>
        <p:grpSpPr>
          <a:xfrm>
            <a:off x="1642300" y="1775058"/>
            <a:ext cx="896267" cy="360040"/>
            <a:chOff x="1856656" y="1433484"/>
            <a:chExt cx="896267" cy="360040"/>
          </a:xfrm>
        </p:grpSpPr>
        <p:sp>
          <p:nvSpPr>
            <p:cNvPr id="336" name="Rectangle 335"/>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37" name="Group 336"/>
            <p:cNvGrpSpPr/>
            <p:nvPr/>
          </p:nvGrpSpPr>
          <p:grpSpPr>
            <a:xfrm>
              <a:off x="1856656" y="1433484"/>
              <a:ext cx="896267" cy="360040"/>
              <a:chOff x="1234157" y="1484784"/>
              <a:chExt cx="896267" cy="360040"/>
            </a:xfrm>
          </p:grpSpPr>
          <p:sp>
            <p:nvSpPr>
              <p:cNvPr id="338" name="Rectangle 337"/>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Single Pit</a:t>
                </a:r>
                <a:endParaRPr lang="en-GB" sz="800" dirty="0">
                  <a:solidFill>
                    <a:schemeClr val="tx1"/>
                  </a:solidFill>
                </a:endParaRPr>
              </a:p>
            </p:txBody>
          </p:sp>
          <p:sp>
            <p:nvSpPr>
              <p:cNvPr id="342" name="Rectangle 341"/>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S.2</a:t>
                </a:r>
                <a:endParaRPr lang="en-GB" sz="800" dirty="0"/>
              </a:p>
            </p:txBody>
          </p:sp>
        </p:grpSp>
      </p:grpSp>
      <p:grpSp>
        <p:nvGrpSpPr>
          <p:cNvPr id="343" name="Group 342"/>
          <p:cNvGrpSpPr/>
          <p:nvPr/>
        </p:nvGrpSpPr>
        <p:grpSpPr>
          <a:xfrm>
            <a:off x="1642300" y="2207106"/>
            <a:ext cx="896267" cy="360040"/>
            <a:chOff x="1856656" y="1433484"/>
            <a:chExt cx="896267" cy="360040"/>
          </a:xfrm>
        </p:grpSpPr>
        <p:sp>
          <p:nvSpPr>
            <p:cNvPr id="344" name="Rectangle 343"/>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45" name="Group 344"/>
            <p:cNvGrpSpPr/>
            <p:nvPr/>
          </p:nvGrpSpPr>
          <p:grpSpPr>
            <a:xfrm>
              <a:off x="1856656" y="1433484"/>
              <a:ext cx="896267" cy="360040"/>
              <a:chOff x="1234157" y="1484784"/>
              <a:chExt cx="896267" cy="360040"/>
            </a:xfrm>
          </p:grpSpPr>
          <p:sp>
            <p:nvSpPr>
              <p:cNvPr id="346" name="Rectangle 345"/>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Single VIP</a:t>
                </a:r>
                <a:endParaRPr lang="en-GB" sz="800" dirty="0">
                  <a:solidFill>
                    <a:schemeClr val="tx1"/>
                  </a:solidFill>
                </a:endParaRPr>
              </a:p>
            </p:txBody>
          </p:sp>
          <p:sp>
            <p:nvSpPr>
              <p:cNvPr id="347" name="Rectangle 346"/>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S.3</a:t>
                </a:r>
                <a:endParaRPr lang="en-GB" sz="800" dirty="0"/>
              </a:p>
            </p:txBody>
          </p:sp>
        </p:grpSp>
      </p:grpSp>
      <p:grpSp>
        <p:nvGrpSpPr>
          <p:cNvPr id="348" name="Group 347"/>
          <p:cNvGrpSpPr/>
          <p:nvPr/>
        </p:nvGrpSpPr>
        <p:grpSpPr>
          <a:xfrm>
            <a:off x="1642300" y="2639154"/>
            <a:ext cx="896267" cy="360040"/>
            <a:chOff x="1856656" y="1433484"/>
            <a:chExt cx="896267" cy="360040"/>
          </a:xfrm>
        </p:grpSpPr>
        <p:sp>
          <p:nvSpPr>
            <p:cNvPr id="349" name="Rectangle 348"/>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50" name="Group 349"/>
            <p:cNvGrpSpPr/>
            <p:nvPr/>
          </p:nvGrpSpPr>
          <p:grpSpPr>
            <a:xfrm>
              <a:off x="1856656" y="1433484"/>
              <a:ext cx="896267" cy="360040"/>
              <a:chOff x="1234157" y="1484784"/>
              <a:chExt cx="896267" cy="360040"/>
            </a:xfrm>
          </p:grpSpPr>
          <p:sp>
            <p:nvSpPr>
              <p:cNvPr id="351" name="Rectangle 350"/>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Double VIP</a:t>
                </a:r>
                <a:endParaRPr lang="en-GB" sz="800" dirty="0">
                  <a:solidFill>
                    <a:schemeClr val="tx1"/>
                  </a:solidFill>
                </a:endParaRPr>
              </a:p>
            </p:txBody>
          </p:sp>
          <p:sp>
            <p:nvSpPr>
              <p:cNvPr id="352" name="Rectangle 351"/>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S.4</a:t>
                </a:r>
                <a:endParaRPr lang="en-GB" sz="800" dirty="0"/>
              </a:p>
            </p:txBody>
          </p:sp>
        </p:grpSp>
      </p:grpSp>
      <p:grpSp>
        <p:nvGrpSpPr>
          <p:cNvPr id="353" name="Group 352"/>
          <p:cNvGrpSpPr/>
          <p:nvPr/>
        </p:nvGrpSpPr>
        <p:grpSpPr>
          <a:xfrm>
            <a:off x="1642300" y="3503250"/>
            <a:ext cx="896267" cy="360040"/>
            <a:chOff x="1856656" y="1433484"/>
            <a:chExt cx="896267" cy="360040"/>
          </a:xfrm>
        </p:grpSpPr>
        <p:sp>
          <p:nvSpPr>
            <p:cNvPr id="354" name="Rectangle 353"/>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55" name="Group 354"/>
            <p:cNvGrpSpPr/>
            <p:nvPr/>
          </p:nvGrpSpPr>
          <p:grpSpPr>
            <a:xfrm>
              <a:off x="1856656" y="1433484"/>
              <a:ext cx="896267" cy="360040"/>
              <a:chOff x="1234157" y="1484784"/>
              <a:chExt cx="896267" cy="360040"/>
            </a:xfrm>
          </p:grpSpPr>
          <p:sp>
            <p:nvSpPr>
              <p:cNvPr id="356" name="Rectangle 355"/>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Twin Pits for Pour Flush</a:t>
                </a:r>
                <a:endParaRPr lang="en-GB" sz="800" dirty="0">
                  <a:solidFill>
                    <a:schemeClr val="tx1"/>
                  </a:solidFill>
                </a:endParaRPr>
              </a:p>
            </p:txBody>
          </p:sp>
          <p:sp>
            <p:nvSpPr>
              <p:cNvPr id="357" name="Rectangle 356"/>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S.6</a:t>
                </a:r>
                <a:endParaRPr lang="en-GB" sz="800" dirty="0"/>
              </a:p>
            </p:txBody>
          </p:sp>
        </p:grpSp>
      </p:grpSp>
      <p:grpSp>
        <p:nvGrpSpPr>
          <p:cNvPr id="358" name="Group 357"/>
          <p:cNvGrpSpPr/>
          <p:nvPr/>
        </p:nvGrpSpPr>
        <p:grpSpPr>
          <a:xfrm>
            <a:off x="1642300" y="3935298"/>
            <a:ext cx="896267" cy="360040"/>
            <a:chOff x="1856656" y="1433484"/>
            <a:chExt cx="896267" cy="360040"/>
          </a:xfrm>
        </p:grpSpPr>
        <p:sp>
          <p:nvSpPr>
            <p:cNvPr id="359" name="Rectangle 358"/>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75" name="Group 374"/>
            <p:cNvGrpSpPr/>
            <p:nvPr/>
          </p:nvGrpSpPr>
          <p:grpSpPr>
            <a:xfrm>
              <a:off x="1856656" y="1433484"/>
              <a:ext cx="896267" cy="360040"/>
              <a:chOff x="1234157" y="1484784"/>
              <a:chExt cx="896267" cy="360040"/>
            </a:xfrm>
          </p:grpSpPr>
          <p:sp>
            <p:nvSpPr>
              <p:cNvPr id="376" name="Rectangle 375"/>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Dehydration Vaults</a:t>
                </a:r>
                <a:endParaRPr lang="en-GB" sz="800" dirty="0">
                  <a:solidFill>
                    <a:schemeClr val="tx1"/>
                  </a:solidFill>
                </a:endParaRPr>
              </a:p>
            </p:txBody>
          </p:sp>
          <p:sp>
            <p:nvSpPr>
              <p:cNvPr id="377" name="Rectangle 376"/>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S.7</a:t>
                </a:r>
                <a:endParaRPr lang="en-GB" sz="800" dirty="0"/>
              </a:p>
            </p:txBody>
          </p:sp>
        </p:grpSp>
      </p:grpSp>
      <p:grpSp>
        <p:nvGrpSpPr>
          <p:cNvPr id="378" name="Group 377"/>
          <p:cNvGrpSpPr/>
          <p:nvPr/>
        </p:nvGrpSpPr>
        <p:grpSpPr>
          <a:xfrm>
            <a:off x="1642300" y="4799394"/>
            <a:ext cx="896267" cy="360040"/>
            <a:chOff x="1856656" y="1433484"/>
            <a:chExt cx="896267" cy="360040"/>
          </a:xfrm>
        </p:grpSpPr>
        <p:sp>
          <p:nvSpPr>
            <p:cNvPr id="379" name="Rectangle 378"/>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80" name="Group 379"/>
            <p:cNvGrpSpPr/>
            <p:nvPr/>
          </p:nvGrpSpPr>
          <p:grpSpPr>
            <a:xfrm>
              <a:off x="1856656" y="1433484"/>
              <a:ext cx="896267" cy="360040"/>
              <a:chOff x="1234157" y="1484784"/>
              <a:chExt cx="896267" cy="360040"/>
            </a:xfrm>
          </p:grpSpPr>
          <p:sp>
            <p:nvSpPr>
              <p:cNvPr id="381" name="Rectangle 380"/>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SepticTank</a:t>
                </a:r>
                <a:r>
                  <a:rPr lang="en-GB" sz="800" dirty="0" smtClean="0">
                    <a:solidFill>
                      <a:schemeClr val="tx1"/>
                    </a:solidFill>
                  </a:rPr>
                  <a:t> </a:t>
                </a:r>
                <a:endParaRPr lang="en-GB" sz="800" dirty="0">
                  <a:solidFill>
                    <a:schemeClr val="tx1"/>
                  </a:solidFill>
                </a:endParaRPr>
              </a:p>
            </p:txBody>
          </p:sp>
          <p:sp>
            <p:nvSpPr>
              <p:cNvPr id="382" name="Rectangle 381"/>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S.9</a:t>
                </a:r>
                <a:endParaRPr lang="en-GB" sz="800" dirty="0"/>
              </a:p>
            </p:txBody>
          </p:sp>
        </p:grpSp>
      </p:grpSp>
      <p:grpSp>
        <p:nvGrpSpPr>
          <p:cNvPr id="383" name="Group 382"/>
          <p:cNvGrpSpPr/>
          <p:nvPr/>
        </p:nvGrpSpPr>
        <p:grpSpPr>
          <a:xfrm>
            <a:off x="1642300" y="4367346"/>
            <a:ext cx="896267" cy="360040"/>
            <a:chOff x="1856656" y="1433484"/>
            <a:chExt cx="896267" cy="360040"/>
          </a:xfrm>
        </p:grpSpPr>
        <p:sp>
          <p:nvSpPr>
            <p:cNvPr id="384" name="Rectangle 383"/>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85" name="Group 384"/>
            <p:cNvGrpSpPr/>
            <p:nvPr/>
          </p:nvGrpSpPr>
          <p:grpSpPr>
            <a:xfrm>
              <a:off x="1856656" y="1433484"/>
              <a:ext cx="896267" cy="360040"/>
              <a:chOff x="1234157" y="1484784"/>
              <a:chExt cx="896267" cy="360040"/>
            </a:xfrm>
          </p:grpSpPr>
          <p:sp>
            <p:nvSpPr>
              <p:cNvPr id="386" name="Rectangle 385"/>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Composting Chamber </a:t>
                </a:r>
                <a:endParaRPr lang="en-GB" sz="800" dirty="0">
                  <a:solidFill>
                    <a:schemeClr val="tx1"/>
                  </a:solidFill>
                </a:endParaRPr>
              </a:p>
            </p:txBody>
          </p:sp>
          <p:sp>
            <p:nvSpPr>
              <p:cNvPr id="387" name="Rectangle 386"/>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S.8</a:t>
                </a:r>
                <a:endParaRPr lang="en-GB" sz="800" dirty="0"/>
              </a:p>
            </p:txBody>
          </p:sp>
        </p:grpSp>
      </p:grpSp>
      <p:grpSp>
        <p:nvGrpSpPr>
          <p:cNvPr id="388" name="Group 387"/>
          <p:cNvGrpSpPr/>
          <p:nvPr/>
        </p:nvGrpSpPr>
        <p:grpSpPr>
          <a:xfrm>
            <a:off x="1642300" y="5663490"/>
            <a:ext cx="896267" cy="360040"/>
            <a:chOff x="1856656" y="1433484"/>
            <a:chExt cx="896267" cy="360040"/>
          </a:xfrm>
        </p:grpSpPr>
        <p:sp>
          <p:nvSpPr>
            <p:cNvPr id="389" name="Rectangle 388"/>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90" name="Group 389"/>
            <p:cNvGrpSpPr/>
            <p:nvPr/>
          </p:nvGrpSpPr>
          <p:grpSpPr>
            <a:xfrm>
              <a:off x="1856656" y="1433484"/>
              <a:ext cx="896267" cy="360040"/>
              <a:chOff x="1234157" y="1484784"/>
              <a:chExt cx="896267" cy="360040"/>
            </a:xfrm>
          </p:grpSpPr>
          <p:sp>
            <p:nvSpPr>
              <p:cNvPr id="391" name="Rectangle 390"/>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Anaerobic Filter</a:t>
                </a:r>
                <a:endParaRPr lang="en-GB" sz="800" dirty="0">
                  <a:solidFill>
                    <a:schemeClr val="tx1"/>
                  </a:solidFill>
                </a:endParaRPr>
              </a:p>
            </p:txBody>
          </p:sp>
          <p:sp>
            <p:nvSpPr>
              <p:cNvPr id="392" name="Rectangle 391"/>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S.11</a:t>
                </a:r>
                <a:endParaRPr lang="en-GB" sz="800" dirty="0"/>
              </a:p>
            </p:txBody>
          </p:sp>
        </p:grpSp>
      </p:grpSp>
      <p:grpSp>
        <p:nvGrpSpPr>
          <p:cNvPr id="393" name="Group 392"/>
          <p:cNvGrpSpPr/>
          <p:nvPr/>
        </p:nvGrpSpPr>
        <p:grpSpPr>
          <a:xfrm>
            <a:off x="1642300" y="5231442"/>
            <a:ext cx="896267" cy="360040"/>
            <a:chOff x="1856656" y="1433484"/>
            <a:chExt cx="896267" cy="360040"/>
          </a:xfrm>
        </p:grpSpPr>
        <p:sp>
          <p:nvSpPr>
            <p:cNvPr id="394" name="Rectangle 393"/>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95" name="Group 394"/>
            <p:cNvGrpSpPr/>
            <p:nvPr/>
          </p:nvGrpSpPr>
          <p:grpSpPr>
            <a:xfrm>
              <a:off x="1856656" y="1433484"/>
              <a:ext cx="896267" cy="360040"/>
              <a:chOff x="1234157" y="1484784"/>
              <a:chExt cx="896267" cy="360040"/>
            </a:xfrm>
          </p:grpSpPr>
          <p:sp>
            <p:nvSpPr>
              <p:cNvPr id="396" name="Rectangle 395"/>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ABR</a:t>
                </a:r>
                <a:endParaRPr lang="en-GB" sz="800" dirty="0">
                  <a:solidFill>
                    <a:schemeClr val="tx1"/>
                  </a:solidFill>
                </a:endParaRPr>
              </a:p>
            </p:txBody>
          </p:sp>
          <p:sp>
            <p:nvSpPr>
              <p:cNvPr id="397" name="Rectangle 396"/>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S.10</a:t>
                </a:r>
                <a:endParaRPr lang="en-GB" sz="800" dirty="0"/>
              </a:p>
            </p:txBody>
          </p:sp>
        </p:grpSp>
      </p:grpSp>
      <p:grpSp>
        <p:nvGrpSpPr>
          <p:cNvPr id="398" name="Group 397"/>
          <p:cNvGrpSpPr/>
          <p:nvPr/>
        </p:nvGrpSpPr>
        <p:grpSpPr>
          <a:xfrm>
            <a:off x="1642300" y="6095538"/>
            <a:ext cx="896267" cy="360040"/>
            <a:chOff x="1856656" y="1433484"/>
            <a:chExt cx="896267" cy="360040"/>
          </a:xfrm>
        </p:grpSpPr>
        <p:sp>
          <p:nvSpPr>
            <p:cNvPr id="399" name="Rectangle 398"/>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400" name="Group 399"/>
            <p:cNvGrpSpPr/>
            <p:nvPr/>
          </p:nvGrpSpPr>
          <p:grpSpPr>
            <a:xfrm>
              <a:off x="1856656" y="1433484"/>
              <a:ext cx="896267" cy="360040"/>
              <a:chOff x="1234157" y="1484784"/>
              <a:chExt cx="896267" cy="360040"/>
            </a:xfrm>
          </p:grpSpPr>
          <p:sp>
            <p:nvSpPr>
              <p:cNvPr id="401" name="Rectangle 400"/>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Biogas Reactor</a:t>
                </a:r>
                <a:endParaRPr lang="en-GB" sz="800" dirty="0">
                  <a:solidFill>
                    <a:schemeClr val="tx1"/>
                  </a:solidFill>
                </a:endParaRPr>
              </a:p>
            </p:txBody>
          </p:sp>
          <p:sp>
            <p:nvSpPr>
              <p:cNvPr id="402" name="Rectangle 401"/>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pPr algn="ctr"/>
                <a:r>
                  <a:rPr lang="de-CH" sz="800" dirty="0" smtClean="0"/>
                  <a:t>S.12</a:t>
                </a:r>
                <a:endParaRPr lang="en-GB" sz="800" dirty="0"/>
              </a:p>
            </p:txBody>
          </p:sp>
        </p:grpSp>
      </p:grpSp>
      <p:grpSp>
        <p:nvGrpSpPr>
          <p:cNvPr id="403" name="Group 402"/>
          <p:cNvGrpSpPr/>
          <p:nvPr/>
        </p:nvGrpSpPr>
        <p:grpSpPr>
          <a:xfrm>
            <a:off x="1642300" y="3071202"/>
            <a:ext cx="896267" cy="360040"/>
            <a:chOff x="1856656" y="1433484"/>
            <a:chExt cx="896267" cy="360040"/>
          </a:xfrm>
        </p:grpSpPr>
        <p:sp>
          <p:nvSpPr>
            <p:cNvPr id="404" name="Rectangle 403"/>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05" name="Group 404"/>
            <p:cNvGrpSpPr/>
            <p:nvPr/>
          </p:nvGrpSpPr>
          <p:grpSpPr>
            <a:xfrm>
              <a:off x="1856656" y="1433484"/>
              <a:ext cx="896267" cy="360040"/>
              <a:chOff x="1234157" y="1484784"/>
              <a:chExt cx="896267" cy="360040"/>
            </a:xfrm>
          </p:grpSpPr>
          <p:sp>
            <p:nvSpPr>
              <p:cNvPr id="406" name="Rectangle 405"/>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Fossa </a:t>
                </a:r>
                <a:r>
                  <a:rPr lang="en-GB" sz="800" dirty="0" err="1" smtClean="0">
                    <a:solidFill>
                      <a:schemeClr val="tx1"/>
                    </a:solidFill>
                  </a:rPr>
                  <a:t>Alterna</a:t>
                </a:r>
                <a:endParaRPr lang="en-GB" sz="800" dirty="0">
                  <a:solidFill>
                    <a:schemeClr val="tx1"/>
                  </a:solidFill>
                </a:endParaRPr>
              </a:p>
            </p:txBody>
          </p:sp>
          <p:sp>
            <p:nvSpPr>
              <p:cNvPr id="407" name="Rectangle 406"/>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S.5</a:t>
                </a:r>
                <a:endParaRPr lang="en-GB" sz="800" dirty="0"/>
              </a:p>
            </p:txBody>
          </p:sp>
        </p:grpSp>
      </p:grpSp>
      <p:sp>
        <p:nvSpPr>
          <p:cNvPr id="409" name="Rectangle 408"/>
          <p:cNvSpPr/>
          <p:nvPr/>
        </p:nvSpPr>
        <p:spPr>
          <a:xfrm>
            <a:off x="2789221" y="1340768"/>
            <a:ext cx="894530" cy="360040"/>
          </a:xfrm>
          <a:prstGeom prst="rect">
            <a:avLst/>
          </a:prstGeom>
          <a:solidFill>
            <a:srgbClr val="FC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10" name="Group 409"/>
          <p:cNvGrpSpPr/>
          <p:nvPr/>
        </p:nvGrpSpPr>
        <p:grpSpPr>
          <a:xfrm>
            <a:off x="2789220" y="1343010"/>
            <a:ext cx="896267" cy="360040"/>
            <a:chOff x="1234157" y="1484784"/>
            <a:chExt cx="896267" cy="360040"/>
          </a:xfrm>
        </p:grpSpPr>
        <p:sp>
          <p:nvSpPr>
            <p:cNvPr id="445" name="Rectangle 444"/>
            <p:cNvSpPr/>
            <p:nvPr/>
          </p:nvSpPr>
          <p:spPr>
            <a:xfrm>
              <a:off x="1234157" y="1484784"/>
              <a:ext cx="247673" cy="360040"/>
            </a:xfrm>
            <a:prstGeom prst="rect">
              <a:avLst/>
            </a:prstGeom>
            <a:solidFill>
              <a:srgbClr val="FCD900"/>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solidFill>
                    <a:schemeClr val="tx1"/>
                  </a:solidFill>
                </a:rPr>
                <a:t>C.1</a:t>
              </a:r>
              <a:endParaRPr lang="en-GB" sz="800" dirty="0">
                <a:solidFill>
                  <a:schemeClr val="tx1"/>
                </a:solidFill>
              </a:endParaRPr>
            </a:p>
          </p:txBody>
        </p:sp>
        <p:sp>
          <p:nvSpPr>
            <p:cNvPr id="446" name="Rectangle 445"/>
            <p:cNvSpPr/>
            <p:nvPr/>
          </p:nvSpPr>
          <p:spPr>
            <a:xfrm>
              <a:off x="1481829" y="1484784"/>
              <a:ext cx="648595"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Jerrycan</a:t>
              </a:r>
              <a:r>
                <a:rPr lang="en-GB" sz="800" dirty="0" smtClean="0">
                  <a:solidFill>
                    <a:schemeClr val="tx1"/>
                  </a:solidFill>
                </a:rPr>
                <a:t> / Tank</a:t>
              </a:r>
              <a:endParaRPr lang="en-GB" sz="800" dirty="0">
                <a:solidFill>
                  <a:schemeClr val="tx1"/>
                </a:solidFill>
              </a:endParaRPr>
            </a:p>
          </p:txBody>
        </p:sp>
      </p:grpSp>
      <p:grpSp>
        <p:nvGrpSpPr>
          <p:cNvPr id="447" name="Group 446"/>
          <p:cNvGrpSpPr/>
          <p:nvPr/>
        </p:nvGrpSpPr>
        <p:grpSpPr>
          <a:xfrm>
            <a:off x="2789220" y="1775058"/>
            <a:ext cx="896267" cy="362282"/>
            <a:chOff x="3010520" y="1410534"/>
            <a:chExt cx="896267" cy="362282"/>
          </a:xfrm>
        </p:grpSpPr>
        <p:sp>
          <p:nvSpPr>
            <p:cNvPr id="448" name="Rectangle 447"/>
            <p:cNvSpPr/>
            <p:nvPr/>
          </p:nvSpPr>
          <p:spPr>
            <a:xfrm>
              <a:off x="3010521" y="141053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49" name="Group 448"/>
            <p:cNvGrpSpPr/>
            <p:nvPr/>
          </p:nvGrpSpPr>
          <p:grpSpPr>
            <a:xfrm>
              <a:off x="3010520" y="1412776"/>
              <a:ext cx="896267" cy="360040"/>
              <a:chOff x="1234157" y="1484784"/>
              <a:chExt cx="896267" cy="360040"/>
            </a:xfrm>
          </p:grpSpPr>
          <p:sp>
            <p:nvSpPr>
              <p:cNvPr id="450" name="Rectangle 449"/>
              <p:cNvSpPr/>
              <p:nvPr/>
            </p:nvSpPr>
            <p:spPr>
              <a:xfrm>
                <a:off x="1234157" y="1484784"/>
                <a:ext cx="247673" cy="360040"/>
              </a:xfrm>
              <a:prstGeom prst="rect">
                <a:avLst/>
              </a:prstGeom>
              <a:solidFill>
                <a:srgbClr val="FCD900"/>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solidFill>
                      <a:schemeClr val="tx1"/>
                    </a:solidFill>
                  </a:rPr>
                  <a:t>C.2</a:t>
                </a:r>
                <a:endParaRPr lang="en-GB" sz="800" dirty="0">
                  <a:solidFill>
                    <a:schemeClr val="tx1"/>
                  </a:solidFill>
                </a:endParaRPr>
              </a:p>
            </p:txBody>
          </p:sp>
          <p:sp>
            <p:nvSpPr>
              <p:cNvPr id="451" name="Rectangle 450"/>
              <p:cNvSpPr/>
              <p:nvPr/>
            </p:nvSpPr>
            <p:spPr>
              <a:xfrm>
                <a:off x="1481829" y="1484784"/>
                <a:ext cx="648595"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25200" rIns="0" rtlCol="0" anchor="ctr"/>
              <a:lstStyle/>
              <a:p>
                <a:r>
                  <a:rPr lang="en-GB" sz="700" dirty="0" smtClean="0">
                    <a:solidFill>
                      <a:schemeClr val="tx1"/>
                    </a:solidFill>
                  </a:rPr>
                  <a:t>Human-Powered Emptying and Transport</a:t>
                </a:r>
                <a:endParaRPr lang="en-GB" sz="700" dirty="0">
                  <a:solidFill>
                    <a:schemeClr val="tx1"/>
                  </a:solidFill>
                </a:endParaRPr>
              </a:p>
            </p:txBody>
          </p:sp>
        </p:grpSp>
      </p:grpSp>
      <p:grpSp>
        <p:nvGrpSpPr>
          <p:cNvPr id="13" name="Group 12"/>
          <p:cNvGrpSpPr/>
          <p:nvPr/>
        </p:nvGrpSpPr>
        <p:grpSpPr>
          <a:xfrm>
            <a:off x="2789220" y="3071202"/>
            <a:ext cx="896267" cy="362282"/>
            <a:chOff x="2927376" y="3071202"/>
            <a:chExt cx="896267" cy="362282"/>
          </a:xfrm>
        </p:grpSpPr>
        <p:sp>
          <p:nvSpPr>
            <p:cNvPr id="463" name="Rectangle 462"/>
            <p:cNvSpPr/>
            <p:nvPr/>
          </p:nvSpPr>
          <p:spPr>
            <a:xfrm>
              <a:off x="2927377" y="3071202"/>
              <a:ext cx="894530" cy="360040"/>
            </a:xfrm>
            <a:prstGeom prst="rect">
              <a:avLst/>
            </a:prstGeom>
            <a:solidFill>
              <a:srgbClr val="FC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64" name="Group 463"/>
            <p:cNvGrpSpPr/>
            <p:nvPr/>
          </p:nvGrpSpPr>
          <p:grpSpPr>
            <a:xfrm>
              <a:off x="2927376" y="3073444"/>
              <a:ext cx="896267" cy="360040"/>
              <a:chOff x="1234157" y="1484784"/>
              <a:chExt cx="896267" cy="360040"/>
            </a:xfrm>
          </p:grpSpPr>
          <p:sp>
            <p:nvSpPr>
              <p:cNvPr id="465" name="Rectangle 464"/>
              <p:cNvSpPr/>
              <p:nvPr/>
            </p:nvSpPr>
            <p:spPr>
              <a:xfrm>
                <a:off x="1234157" y="1484784"/>
                <a:ext cx="247673" cy="360040"/>
              </a:xfrm>
              <a:prstGeom prst="rect">
                <a:avLst/>
              </a:prstGeom>
              <a:solidFill>
                <a:srgbClr val="FCD900"/>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solidFill>
                      <a:schemeClr val="tx1"/>
                    </a:solidFill>
                  </a:rPr>
                  <a:t>C.5</a:t>
                </a:r>
                <a:endParaRPr lang="en-GB" sz="800" dirty="0">
                  <a:solidFill>
                    <a:schemeClr val="tx1"/>
                  </a:solidFill>
                </a:endParaRPr>
              </a:p>
            </p:txBody>
          </p:sp>
          <p:sp>
            <p:nvSpPr>
              <p:cNvPr id="466" name="Rectangle 465"/>
              <p:cNvSpPr/>
              <p:nvPr/>
            </p:nvSpPr>
            <p:spPr>
              <a:xfrm>
                <a:off x="1481829" y="1484784"/>
                <a:ext cx="648595"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Solids-Free Sewer</a:t>
                </a:r>
                <a:endParaRPr lang="en-GB" sz="800" dirty="0">
                  <a:solidFill>
                    <a:schemeClr val="tx1"/>
                  </a:solidFill>
                </a:endParaRPr>
              </a:p>
            </p:txBody>
          </p:sp>
        </p:grpSp>
      </p:grpSp>
      <p:grpSp>
        <p:nvGrpSpPr>
          <p:cNvPr id="16" name="Group 15"/>
          <p:cNvGrpSpPr/>
          <p:nvPr/>
        </p:nvGrpSpPr>
        <p:grpSpPr>
          <a:xfrm>
            <a:off x="2789220" y="3935298"/>
            <a:ext cx="896267" cy="362282"/>
            <a:chOff x="2927376" y="3935298"/>
            <a:chExt cx="896267" cy="362282"/>
          </a:xfrm>
        </p:grpSpPr>
        <p:sp>
          <p:nvSpPr>
            <p:cNvPr id="473" name="Rectangle 472"/>
            <p:cNvSpPr/>
            <p:nvPr/>
          </p:nvSpPr>
          <p:spPr>
            <a:xfrm>
              <a:off x="2927377" y="3935298"/>
              <a:ext cx="894530" cy="360040"/>
            </a:xfrm>
            <a:prstGeom prst="rect">
              <a:avLst/>
            </a:prstGeom>
            <a:solidFill>
              <a:srgbClr val="FC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sp>
          <p:nvSpPr>
            <p:cNvPr id="475" name="Rectangle 474"/>
            <p:cNvSpPr/>
            <p:nvPr/>
          </p:nvSpPr>
          <p:spPr>
            <a:xfrm>
              <a:off x="2927376" y="3937540"/>
              <a:ext cx="247673" cy="360040"/>
            </a:xfrm>
            <a:prstGeom prst="rect">
              <a:avLst/>
            </a:prstGeom>
            <a:solidFill>
              <a:srgbClr val="FCD900"/>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solidFill>
                    <a:schemeClr val="tx1"/>
                  </a:solidFill>
                </a:rPr>
                <a:t>C.7</a:t>
              </a:r>
              <a:endParaRPr lang="en-GB" sz="800" dirty="0">
                <a:solidFill>
                  <a:schemeClr val="tx1"/>
                </a:solidFill>
              </a:endParaRPr>
            </a:p>
          </p:txBody>
        </p:sp>
        <p:sp>
          <p:nvSpPr>
            <p:cNvPr id="476" name="Rectangle 475"/>
            <p:cNvSpPr/>
            <p:nvPr/>
          </p:nvSpPr>
          <p:spPr>
            <a:xfrm>
              <a:off x="3175048" y="3937540"/>
              <a:ext cx="648595"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Transfer Station</a:t>
              </a:r>
              <a:endParaRPr lang="en-GB" sz="800" dirty="0">
                <a:solidFill>
                  <a:schemeClr val="tx1"/>
                </a:solidFill>
              </a:endParaRPr>
            </a:p>
          </p:txBody>
        </p:sp>
      </p:grpSp>
      <p:grpSp>
        <p:nvGrpSpPr>
          <p:cNvPr id="477" name="Group 476"/>
          <p:cNvGrpSpPr/>
          <p:nvPr/>
        </p:nvGrpSpPr>
        <p:grpSpPr>
          <a:xfrm>
            <a:off x="3946482" y="1775058"/>
            <a:ext cx="898003" cy="360040"/>
            <a:chOff x="4160912" y="1412429"/>
            <a:chExt cx="898003" cy="360040"/>
          </a:xfrm>
        </p:grpSpPr>
        <p:sp>
          <p:nvSpPr>
            <p:cNvPr id="478" name="Rectangle 477"/>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79" name="Group 478"/>
            <p:cNvGrpSpPr/>
            <p:nvPr/>
          </p:nvGrpSpPr>
          <p:grpSpPr>
            <a:xfrm>
              <a:off x="4162648" y="1412429"/>
              <a:ext cx="896267" cy="360040"/>
              <a:chOff x="1234157" y="1484784"/>
              <a:chExt cx="896267" cy="360040"/>
            </a:xfrm>
          </p:grpSpPr>
          <p:sp>
            <p:nvSpPr>
              <p:cNvPr id="480" name="Rectangle 479"/>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T.2</a:t>
                </a:r>
                <a:endParaRPr lang="en-GB" sz="800" dirty="0"/>
              </a:p>
            </p:txBody>
          </p:sp>
          <p:sp>
            <p:nvSpPr>
              <p:cNvPr id="481" name="Rectangle 480"/>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Imhoff</a:t>
                </a:r>
                <a:r>
                  <a:rPr lang="en-GB" sz="800" dirty="0" smtClean="0">
                    <a:solidFill>
                      <a:schemeClr val="tx1"/>
                    </a:solidFill>
                  </a:rPr>
                  <a:t> Tank</a:t>
                </a:r>
                <a:endParaRPr lang="en-GB" sz="800" dirty="0">
                  <a:solidFill>
                    <a:schemeClr val="tx1"/>
                  </a:solidFill>
                </a:endParaRPr>
              </a:p>
            </p:txBody>
          </p:sp>
        </p:grpSp>
      </p:grpSp>
      <p:grpSp>
        <p:nvGrpSpPr>
          <p:cNvPr id="482" name="Group 481"/>
          <p:cNvGrpSpPr/>
          <p:nvPr/>
        </p:nvGrpSpPr>
        <p:grpSpPr>
          <a:xfrm>
            <a:off x="3946482" y="1340768"/>
            <a:ext cx="898003" cy="360040"/>
            <a:chOff x="4160912" y="1412429"/>
            <a:chExt cx="898003" cy="360040"/>
          </a:xfrm>
        </p:grpSpPr>
        <p:sp>
          <p:nvSpPr>
            <p:cNvPr id="483" name="Rectangle 482"/>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84" name="Group 483"/>
            <p:cNvGrpSpPr/>
            <p:nvPr/>
          </p:nvGrpSpPr>
          <p:grpSpPr>
            <a:xfrm>
              <a:off x="4162648" y="1412429"/>
              <a:ext cx="896267" cy="360040"/>
              <a:chOff x="1234157" y="1484784"/>
              <a:chExt cx="896267" cy="360040"/>
            </a:xfrm>
          </p:grpSpPr>
          <p:sp>
            <p:nvSpPr>
              <p:cNvPr id="485" name="Rectangle 484"/>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T.1</a:t>
                </a:r>
                <a:endParaRPr lang="en-GB" sz="800" dirty="0"/>
              </a:p>
            </p:txBody>
          </p:sp>
          <p:sp>
            <p:nvSpPr>
              <p:cNvPr id="486" name="Rectangle 485"/>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Settler</a:t>
                </a:r>
                <a:endParaRPr lang="en-GB" sz="800" dirty="0">
                  <a:solidFill>
                    <a:schemeClr val="tx1"/>
                  </a:solidFill>
                </a:endParaRPr>
              </a:p>
            </p:txBody>
          </p:sp>
        </p:grpSp>
      </p:grpSp>
      <p:grpSp>
        <p:nvGrpSpPr>
          <p:cNvPr id="487" name="Group 486"/>
          <p:cNvGrpSpPr/>
          <p:nvPr/>
        </p:nvGrpSpPr>
        <p:grpSpPr>
          <a:xfrm>
            <a:off x="3946482" y="2207106"/>
            <a:ext cx="898003" cy="360040"/>
            <a:chOff x="4160912" y="1412429"/>
            <a:chExt cx="898003" cy="360040"/>
          </a:xfrm>
        </p:grpSpPr>
        <p:sp>
          <p:nvSpPr>
            <p:cNvPr id="488" name="Rectangle 487"/>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89" name="Group 488"/>
            <p:cNvGrpSpPr/>
            <p:nvPr/>
          </p:nvGrpSpPr>
          <p:grpSpPr>
            <a:xfrm>
              <a:off x="4162648" y="1412429"/>
              <a:ext cx="896267" cy="360040"/>
              <a:chOff x="1234157" y="1484784"/>
              <a:chExt cx="896267" cy="360040"/>
            </a:xfrm>
          </p:grpSpPr>
          <p:sp>
            <p:nvSpPr>
              <p:cNvPr id="490" name="Rectangle 489"/>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T.3</a:t>
                </a:r>
                <a:endParaRPr lang="en-GB" sz="800" dirty="0"/>
              </a:p>
            </p:txBody>
          </p:sp>
          <p:sp>
            <p:nvSpPr>
              <p:cNvPr id="491" name="Rectangle 490"/>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ABR</a:t>
                </a:r>
                <a:endParaRPr lang="en-GB" sz="800" dirty="0">
                  <a:solidFill>
                    <a:schemeClr val="tx1"/>
                  </a:solidFill>
                </a:endParaRPr>
              </a:p>
            </p:txBody>
          </p:sp>
        </p:grpSp>
      </p:grpSp>
      <p:grpSp>
        <p:nvGrpSpPr>
          <p:cNvPr id="492" name="Group 491"/>
          <p:cNvGrpSpPr/>
          <p:nvPr/>
        </p:nvGrpSpPr>
        <p:grpSpPr>
          <a:xfrm>
            <a:off x="3946482" y="2639154"/>
            <a:ext cx="898003" cy="360040"/>
            <a:chOff x="4160912" y="1412429"/>
            <a:chExt cx="898003" cy="360040"/>
          </a:xfrm>
        </p:grpSpPr>
        <p:sp>
          <p:nvSpPr>
            <p:cNvPr id="493" name="Rectangle 492"/>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94" name="Group 493"/>
            <p:cNvGrpSpPr/>
            <p:nvPr/>
          </p:nvGrpSpPr>
          <p:grpSpPr>
            <a:xfrm>
              <a:off x="4162648" y="1412429"/>
              <a:ext cx="896267" cy="360040"/>
              <a:chOff x="1234157" y="1484784"/>
              <a:chExt cx="896267" cy="360040"/>
            </a:xfrm>
          </p:grpSpPr>
          <p:sp>
            <p:nvSpPr>
              <p:cNvPr id="495" name="Rectangle 494"/>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T.4</a:t>
                </a:r>
                <a:endParaRPr lang="en-GB" sz="800" dirty="0"/>
              </a:p>
            </p:txBody>
          </p:sp>
          <p:sp>
            <p:nvSpPr>
              <p:cNvPr id="496" name="Rectangle 495"/>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Anaerobic Filter</a:t>
                </a:r>
                <a:endParaRPr lang="en-GB" sz="800" dirty="0">
                  <a:solidFill>
                    <a:schemeClr val="tx1"/>
                  </a:solidFill>
                </a:endParaRPr>
              </a:p>
            </p:txBody>
          </p:sp>
        </p:grpSp>
      </p:grpSp>
      <p:grpSp>
        <p:nvGrpSpPr>
          <p:cNvPr id="497" name="Group 496"/>
          <p:cNvGrpSpPr/>
          <p:nvPr/>
        </p:nvGrpSpPr>
        <p:grpSpPr>
          <a:xfrm>
            <a:off x="3946482" y="3071202"/>
            <a:ext cx="898003" cy="360040"/>
            <a:chOff x="4160912" y="1412429"/>
            <a:chExt cx="898003" cy="360040"/>
          </a:xfrm>
        </p:grpSpPr>
        <p:sp>
          <p:nvSpPr>
            <p:cNvPr id="498" name="Rectangle 497"/>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99" name="Group 498"/>
            <p:cNvGrpSpPr/>
            <p:nvPr/>
          </p:nvGrpSpPr>
          <p:grpSpPr>
            <a:xfrm>
              <a:off x="4162648" y="1412429"/>
              <a:ext cx="896267" cy="360040"/>
              <a:chOff x="1234157" y="1484784"/>
              <a:chExt cx="896267" cy="360040"/>
            </a:xfrm>
          </p:grpSpPr>
          <p:sp>
            <p:nvSpPr>
              <p:cNvPr id="500" name="Rectangle 499"/>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T.5</a:t>
                </a:r>
                <a:endParaRPr lang="en-GB" sz="800" dirty="0"/>
              </a:p>
            </p:txBody>
          </p:sp>
          <p:sp>
            <p:nvSpPr>
              <p:cNvPr id="501" name="Rectangle 500"/>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WSP</a:t>
                </a:r>
                <a:endParaRPr lang="en-GB" sz="800" dirty="0">
                  <a:solidFill>
                    <a:schemeClr val="tx1"/>
                  </a:solidFill>
                </a:endParaRPr>
              </a:p>
            </p:txBody>
          </p:sp>
        </p:grpSp>
      </p:grpSp>
      <p:grpSp>
        <p:nvGrpSpPr>
          <p:cNvPr id="502" name="Group 501"/>
          <p:cNvGrpSpPr/>
          <p:nvPr/>
        </p:nvGrpSpPr>
        <p:grpSpPr>
          <a:xfrm>
            <a:off x="3946482" y="3503250"/>
            <a:ext cx="898003" cy="360040"/>
            <a:chOff x="4160912" y="1412429"/>
            <a:chExt cx="898003" cy="360040"/>
          </a:xfrm>
        </p:grpSpPr>
        <p:sp>
          <p:nvSpPr>
            <p:cNvPr id="503" name="Rectangle 502"/>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504" name="Group 503"/>
            <p:cNvGrpSpPr/>
            <p:nvPr/>
          </p:nvGrpSpPr>
          <p:grpSpPr>
            <a:xfrm>
              <a:off x="4162648" y="1412429"/>
              <a:ext cx="896267" cy="360040"/>
              <a:chOff x="1234157" y="1484784"/>
              <a:chExt cx="896267" cy="360040"/>
            </a:xfrm>
          </p:grpSpPr>
          <p:sp>
            <p:nvSpPr>
              <p:cNvPr id="505" name="Rectangle 504"/>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T.6</a:t>
                </a:r>
                <a:endParaRPr lang="en-GB" sz="800" dirty="0"/>
              </a:p>
            </p:txBody>
          </p:sp>
          <p:sp>
            <p:nvSpPr>
              <p:cNvPr id="506" name="Rectangle 505"/>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Aerated Pond</a:t>
                </a:r>
                <a:endParaRPr lang="en-GB" sz="800" dirty="0">
                  <a:solidFill>
                    <a:schemeClr val="tx1"/>
                  </a:solidFill>
                </a:endParaRPr>
              </a:p>
            </p:txBody>
          </p:sp>
        </p:grpSp>
      </p:grpSp>
      <p:grpSp>
        <p:nvGrpSpPr>
          <p:cNvPr id="507" name="Group 506"/>
          <p:cNvGrpSpPr/>
          <p:nvPr/>
        </p:nvGrpSpPr>
        <p:grpSpPr>
          <a:xfrm>
            <a:off x="3946482" y="4367346"/>
            <a:ext cx="898003" cy="360040"/>
            <a:chOff x="4160912" y="1412429"/>
            <a:chExt cx="898003" cy="360040"/>
          </a:xfrm>
        </p:grpSpPr>
        <p:sp>
          <p:nvSpPr>
            <p:cNvPr id="508" name="Rectangle 507"/>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509" name="Group 508"/>
            <p:cNvGrpSpPr/>
            <p:nvPr/>
          </p:nvGrpSpPr>
          <p:grpSpPr>
            <a:xfrm>
              <a:off x="4162648" y="1412429"/>
              <a:ext cx="896267" cy="360040"/>
              <a:chOff x="1234157" y="1484784"/>
              <a:chExt cx="896267" cy="360040"/>
            </a:xfrm>
          </p:grpSpPr>
          <p:sp>
            <p:nvSpPr>
              <p:cNvPr id="530" name="Rectangle 529"/>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T.8</a:t>
                </a:r>
                <a:endParaRPr lang="en-GB" sz="800" dirty="0"/>
              </a:p>
            </p:txBody>
          </p:sp>
          <p:sp>
            <p:nvSpPr>
              <p:cNvPr id="531" name="Rectangle 530"/>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HSF CW</a:t>
                </a:r>
                <a:endParaRPr lang="en-GB" sz="800" dirty="0">
                  <a:solidFill>
                    <a:schemeClr val="tx1"/>
                  </a:solidFill>
                </a:endParaRPr>
              </a:p>
            </p:txBody>
          </p:sp>
        </p:grpSp>
      </p:grpSp>
      <p:grpSp>
        <p:nvGrpSpPr>
          <p:cNvPr id="532" name="Group 531"/>
          <p:cNvGrpSpPr/>
          <p:nvPr/>
        </p:nvGrpSpPr>
        <p:grpSpPr>
          <a:xfrm>
            <a:off x="3946482" y="3935298"/>
            <a:ext cx="898003" cy="360040"/>
            <a:chOff x="4160912" y="1412429"/>
            <a:chExt cx="898003" cy="360040"/>
          </a:xfrm>
        </p:grpSpPr>
        <p:sp>
          <p:nvSpPr>
            <p:cNvPr id="533" name="Rectangle 532"/>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534" name="Group 533"/>
            <p:cNvGrpSpPr/>
            <p:nvPr/>
          </p:nvGrpSpPr>
          <p:grpSpPr>
            <a:xfrm>
              <a:off x="4162648" y="1412429"/>
              <a:ext cx="896267" cy="360040"/>
              <a:chOff x="1234157" y="1484784"/>
              <a:chExt cx="896267" cy="360040"/>
            </a:xfrm>
          </p:grpSpPr>
          <p:sp>
            <p:nvSpPr>
              <p:cNvPr id="535" name="Rectangle 534"/>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T.7</a:t>
                </a:r>
                <a:endParaRPr lang="en-GB" sz="800" dirty="0"/>
              </a:p>
            </p:txBody>
          </p:sp>
          <p:sp>
            <p:nvSpPr>
              <p:cNvPr id="536" name="Rectangle 535"/>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FWS CW</a:t>
                </a:r>
                <a:endParaRPr lang="en-GB" sz="800" dirty="0">
                  <a:solidFill>
                    <a:schemeClr val="tx1"/>
                  </a:solidFill>
                </a:endParaRPr>
              </a:p>
            </p:txBody>
          </p:sp>
        </p:grpSp>
      </p:grpSp>
      <p:grpSp>
        <p:nvGrpSpPr>
          <p:cNvPr id="537" name="Group 536"/>
          <p:cNvGrpSpPr/>
          <p:nvPr/>
        </p:nvGrpSpPr>
        <p:grpSpPr>
          <a:xfrm>
            <a:off x="3946482" y="4799394"/>
            <a:ext cx="898003" cy="360040"/>
            <a:chOff x="4160912" y="1412429"/>
            <a:chExt cx="898003" cy="360040"/>
          </a:xfrm>
        </p:grpSpPr>
        <p:sp>
          <p:nvSpPr>
            <p:cNvPr id="538" name="Rectangle 537"/>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539" name="Group 538"/>
            <p:cNvGrpSpPr/>
            <p:nvPr/>
          </p:nvGrpSpPr>
          <p:grpSpPr>
            <a:xfrm>
              <a:off x="4162648" y="1412429"/>
              <a:ext cx="896267" cy="360040"/>
              <a:chOff x="1234157" y="1484784"/>
              <a:chExt cx="896267" cy="360040"/>
            </a:xfrm>
          </p:grpSpPr>
          <p:sp>
            <p:nvSpPr>
              <p:cNvPr id="560" name="Rectangle 559"/>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T.9</a:t>
                </a:r>
                <a:endParaRPr lang="en-GB" sz="800" dirty="0"/>
              </a:p>
            </p:txBody>
          </p:sp>
          <p:sp>
            <p:nvSpPr>
              <p:cNvPr id="561" name="Rectangle 560"/>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VF CW</a:t>
                </a:r>
                <a:endParaRPr lang="en-GB" sz="800" dirty="0">
                  <a:solidFill>
                    <a:schemeClr val="tx1"/>
                  </a:solidFill>
                </a:endParaRPr>
              </a:p>
            </p:txBody>
          </p:sp>
        </p:grpSp>
      </p:grpSp>
      <p:grpSp>
        <p:nvGrpSpPr>
          <p:cNvPr id="562" name="Group 561"/>
          <p:cNvGrpSpPr/>
          <p:nvPr/>
        </p:nvGrpSpPr>
        <p:grpSpPr>
          <a:xfrm>
            <a:off x="3946482" y="5231442"/>
            <a:ext cx="898003" cy="360040"/>
            <a:chOff x="4160912" y="1412429"/>
            <a:chExt cx="898003" cy="360040"/>
          </a:xfrm>
        </p:grpSpPr>
        <p:sp>
          <p:nvSpPr>
            <p:cNvPr id="563" name="Rectangle 562"/>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564" name="Group 563"/>
            <p:cNvGrpSpPr/>
            <p:nvPr/>
          </p:nvGrpSpPr>
          <p:grpSpPr>
            <a:xfrm>
              <a:off x="4162648" y="1412429"/>
              <a:ext cx="896267" cy="360040"/>
              <a:chOff x="1234157" y="1484784"/>
              <a:chExt cx="896267" cy="360040"/>
            </a:xfrm>
          </p:grpSpPr>
          <p:sp>
            <p:nvSpPr>
              <p:cNvPr id="565" name="Rectangle 564"/>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T.10</a:t>
                </a:r>
                <a:endParaRPr lang="en-GB" sz="800" dirty="0"/>
              </a:p>
            </p:txBody>
          </p:sp>
          <p:sp>
            <p:nvSpPr>
              <p:cNvPr id="566" name="Rectangle 565"/>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Trickling Filter</a:t>
                </a:r>
                <a:endParaRPr lang="en-GB" sz="800" dirty="0">
                  <a:solidFill>
                    <a:schemeClr val="tx1"/>
                  </a:solidFill>
                </a:endParaRPr>
              </a:p>
            </p:txBody>
          </p:sp>
        </p:grpSp>
      </p:grpSp>
      <p:grpSp>
        <p:nvGrpSpPr>
          <p:cNvPr id="567" name="Group 566"/>
          <p:cNvGrpSpPr/>
          <p:nvPr/>
        </p:nvGrpSpPr>
        <p:grpSpPr>
          <a:xfrm>
            <a:off x="3946482" y="5663490"/>
            <a:ext cx="898003" cy="360040"/>
            <a:chOff x="4160912" y="1412429"/>
            <a:chExt cx="898003" cy="360040"/>
          </a:xfrm>
        </p:grpSpPr>
        <p:sp>
          <p:nvSpPr>
            <p:cNvPr id="568" name="Rectangle 567"/>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569" name="Group 568"/>
            <p:cNvGrpSpPr/>
            <p:nvPr/>
          </p:nvGrpSpPr>
          <p:grpSpPr>
            <a:xfrm>
              <a:off x="4162648" y="1412429"/>
              <a:ext cx="896267" cy="360040"/>
              <a:chOff x="1234157" y="1484784"/>
              <a:chExt cx="896267" cy="360040"/>
            </a:xfrm>
          </p:grpSpPr>
          <p:sp>
            <p:nvSpPr>
              <p:cNvPr id="681" name="Rectangle 680"/>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T.11</a:t>
                </a:r>
                <a:endParaRPr lang="en-GB" sz="800" dirty="0"/>
              </a:p>
            </p:txBody>
          </p:sp>
          <p:sp>
            <p:nvSpPr>
              <p:cNvPr id="682" name="Rectangle 681"/>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UASB</a:t>
                </a:r>
                <a:endParaRPr lang="en-GB" sz="800" dirty="0">
                  <a:solidFill>
                    <a:schemeClr val="tx1"/>
                  </a:solidFill>
                </a:endParaRPr>
              </a:p>
            </p:txBody>
          </p:sp>
        </p:grpSp>
      </p:grpSp>
      <p:grpSp>
        <p:nvGrpSpPr>
          <p:cNvPr id="683" name="Group 682"/>
          <p:cNvGrpSpPr/>
          <p:nvPr/>
        </p:nvGrpSpPr>
        <p:grpSpPr>
          <a:xfrm>
            <a:off x="3946482" y="6095538"/>
            <a:ext cx="898003" cy="360040"/>
            <a:chOff x="4160912" y="1412429"/>
            <a:chExt cx="898003" cy="360040"/>
          </a:xfrm>
        </p:grpSpPr>
        <p:sp>
          <p:nvSpPr>
            <p:cNvPr id="684" name="Rectangle 683"/>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685" name="Group 684"/>
            <p:cNvGrpSpPr/>
            <p:nvPr/>
          </p:nvGrpSpPr>
          <p:grpSpPr>
            <a:xfrm>
              <a:off x="4162648" y="1412429"/>
              <a:ext cx="896267" cy="360040"/>
              <a:chOff x="1234157" y="1484784"/>
              <a:chExt cx="896267" cy="360040"/>
            </a:xfrm>
          </p:grpSpPr>
          <p:sp>
            <p:nvSpPr>
              <p:cNvPr id="686" name="Rectangle 685"/>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pPr algn="ctr"/>
                <a:r>
                  <a:rPr lang="de-CH" sz="800" dirty="0" smtClean="0"/>
                  <a:t>T.12</a:t>
                </a:r>
                <a:endParaRPr lang="en-GB" sz="800" dirty="0"/>
              </a:p>
            </p:txBody>
          </p:sp>
          <p:sp>
            <p:nvSpPr>
              <p:cNvPr id="687" name="Rectangle 686"/>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Activated Sludge</a:t>
                </a:r>
                <a:endParaRPr lang="en-GB" sz="800" dirty="0">
                  <a:solidFill>
                    <a:schemeClr val="tx1"/>
                  </a:solidFill>
                </a:endParaRPr>
              </a:p>
            </p:txBody>
          </p:sp>
        </p:grpSp>
      </p:grpSp>
      <p:grpSp>
        <p:nvGrpSpPr>
          <p:cNvPr id="698" name="Group 697"/>
          <p:cNvGrpSpPr/>
          <p:nvPr/>
        </p:nvGrpSpPr>
        <p:grpSpPr>
          <a:xfrm>
            <a:off x="4954668" y="1775058"/>
            <a:ext cx="898003" cy="360040"/>
            <a:chOff x="4160912" y="1412429"/>
            <a:chExt cx="898003" cy="360040"/>
          </a:xfrm>
        </p:grpSpPr>
        <p:sp>
          <p:nvSpPr>
            <p:cNvPr id="699" name="Rectangle 698"/>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700" name="Group 699"/>
            <p:cNvGrpSpPr/>
            <p:nvPr/>
          </p:nvGrpSpPr>
          <p:grpSpPr>
            <a:xfrm>
              <a:off x="4162648" y="1412429"/>
              <a:ext cx="896267" cy="360040"/>
              <a:chOff x="1234157" y="1484784"/>
              <a:chExt cx="896267" cy="360040"/>
            </a:xfrm>
          </p:grpSpPr>
          <p:sp>
            <p:nvSpPr>
              <p:cNvPr id="701" name="Rectangle 700"/>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T.14</a:t>
                </a:r>
                <a:endParaRPr lang="en-GB" sz="800" dirty="0"/>
              </a:p>
            </p:txBody>
          </p:sp>
          <p:sp>
            <p:nvSpPr>
              <p:cNvPr id="702" name="Rectangle 701"/>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Unplanted Drying Beds</a:t>
                </a:r>
                <a:endParaRPr lang="en-GB" sz="800" dirty="0">
                  <a:solidFill>
                    <a:schemeClr val="tx1"/>
                  </a:solidFill>
                </a:endParaRPr>
              </a:p>
            </p:txBody>
          </p:sp>
        </p:grpSp>
      </p:grpSp>
      <p:grpSp>
        <p:nvGrpSpPr>
          <p:cNvPr id="703" name="Group 702"/>
          <p:cNvGrpSpPr/>
          <p:nvPr/>
        </p:nvGrpSpPr>
        <p:grpSpPr>
          <a:xfrm>
            <a:off x="4954668" y="1340768"/>
            <a:ext cx="898003" cy="360040"/>
            <a:chOff x="4160912" y="1412429"/>
            <a:chExt cx="898003" cy="360040"/>
          </a:xfrm>
        </p:grpSpPr>
        <p:sp>
          <p:nvSpPr>
            <p:cNvPr id="704" name="Rectangle 703"/>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705" name="Group 704"/>
            <p:cNvGrpSpPr/>
            <p:nvPr/>
          </p:nvGrpSpPr>
          <p:grpSpPr>
            <a:xfrm>
              <a:off x="4162648" y="1412429"/>
              <a:ext cx="896267" cy="360040"/>
              <a:chOff x="1234157" y="1484784"/>
              <a:chExt cx="896267" cy="360040"/>
            </a:xfrm>
          </p:grpSpPr>
          <p:sp>
            <p:nvSpPr>
              <p:cNvPr id="706" name="Rectangle 705"/>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T.13</a:t>
                </a:r>
                <a:endParaRPr lang="en-GB" sz="800" dirty="0"/>
              </a:p>
            </p:txBody>
          </p:sp>
          <p:sp>
            <p:nvSpPr>
              <p:cNvPr id="707" name="Rectangle 706"/>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Sedimen-tation</a:t>
                </a:r>
                <a:r>
                  <a:rPr lang="en-GB" sz="800" dirty="0" smtClean="0">
                    <a:solidFill>
                      <a:schemeClr val="tx1"/>
                    </a:solidFill>
                  </a:rPr>
                  <a:t> / Thickening</a:t>
                </a:r>
                <a:endParaRPr lang="en-GB" sz="800" dirty="0">
                  <a:solidFill>
                    <a:schemeClr val="tx1"/>
                  </a:solidFill>
                </a:endParaRPr>
              </a:p>
            </p:txBody>
          </p:sp>
        </p:grpSp>
      </p:grpSp>
      <p:grpSp>
        <p:nvGrpSpPr>
          <p:cNvPr id="708" name="Group 707"/>
          <p:cNvGrpSpPr/>
          <p:nvPr/>
        </p:nvGrpSpPr>
        <p:grpSpPr>
          <a:xfrm>
            <a:off x="4954668" y="2207106"/>
            <a:ext cx="898003" cy="360040"/>
            <a:chOff x="4160912" y="1412429"/>
            <a:chExt cx="898003" cy="360040"/>
          </a:xfrm>
        </p:grpSpPr>
        <p:sp>
          <p:nvSpPr>
            <p:cNvPr id="709" name="Rectangle 708"/>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710" name="Group 709"/>
            <p:cNvGrpSpPr/>
            <p:nvPr/>
          </p:nvGrpSpPr>
          <p:grpSpPr>
            <a:xfrm>
              <a:off x="4162648" y="1412429"/>
              <a:ext cx="896267" cy="360040"/>
              <a:chOff x="1234157" y="1484784"/>
              <a:chExt cx="896267" cy="360040"/>
            </a:xfrm>
          </p:grpSpPr>
          <p:sp>
            <p:nvSpPr>
              <p:cNvPr id="711" name="Rectangle 710"/>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T.15</a:t>
                </a:r>
                <a:endParaRPr lang="en-GB" sz="800" dirty="0"/>
              </a:p>
            </p:txBody>
          </p:sp>
          <p:sp>
            <p:nvSpPr>
              <p:cNvPr id="712" name="Rectangle 711"/>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Planted Drying Beds</a:t>
                </a:r>
                <a:endParaRPr lang="en-GB" sz="800" dirty="0">
                  <a:solidFill>
                    <a:schemeClr val="tx1"/>
                  </a:solidFill>
                </a:endParaRPr>
              </a:p>
            </p:txBody>
          </p:sp>
        </p:grpSp>
      </p:grpSp>
      <p:grpSp>
        <p:nvGrpSpPr>
          <p:cNvPr id="713" name="Group 712"/>
          <p:cNvGrpSpPr/>
          <p:nvPr/>
        </p:nvGrpSpPr>
        <p:grpSpPr>
          <a:xfrm>
            <a:off x="4954668" y="2639154"/>
            <a:ext cx="898003" cy="360040"/>
            <a:chOff x="4160912" y="1412429"/>
            <a:chExt cx="898003" cy="360040"/>
          </a:xfrm>
        </p:grpSpPr>
        <p:sp>
          <p:nvSpPr>
            <p:cNvPr id="714" name="Rectangle 713"/>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715" name="Group 714"/>
            <p:cNvGrpSpPr/>
            <p:nvPr/>
          </p:nvGrpSpPr>
          <p:grpSpPr>
            <a:xfrm>
              <a:off x="4162648" y="1412429"/>
              <a:ext cx="896267" cy="360040"/>
              <a:chOff x="1234157" y="1484784"/>
              <a:chExt cx="896267" cy="360040"/>
            </a:xfrm>
          </p:grpSpPr>
          <p:sp>
            <p:nvSpPr>
              <p:cNvPr id="716" name="Rectangle 715"/>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T.16</a:t>
                </a:r>
                <a:endParaRPr lang="en-GB" sz="800" dirty="0"/>
              </a:p>
            </p:txBody>
          </p:sp>
          <p:sp>
            <p:nvSpPr>
              <p:cNvPr id="717" name="Rectangle 716"/>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Co-Composting</a:t>
                </a:r>
                <a:endParaRPr lang="en-GB" sz="800" dirty="0">
                  <a:solidFill>
                    <a:schemeClr val="tx1"/>
                  </a:solidFill>
                </a:endParaRPr>
              </a:p>
            </p:txBody>
          </p:sp>
        </p:grpSp>
      </p:grpSp>
      <p:grpSp>
        <p:nvGrpSpPr>
          <p:cNvPr id="718" name="Group 717"/>
          <p:cNvGrpSpPr/>
          <p:nvPr/>
        </p:nvGrpSpPr>
        <p:grpSpPr>
          <a:xfrm>
            <a:off x="4954668" y="3071202"/>
            <a:ext cx="898003" cy="360040"/>
            <a:chOff x="4160912" y="1412429"/>
            <a:chExt cx="898003" cy="360040"/>
          </a:xfrm>
        </p:grpSpPr>
        <p:sp>
          <p:nvSpPr>
            <p:cNvPr id="719" name="Rectangle 718"/>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720" name="Group 719"/>
            <p:cNvGrpSpPr/>
            <p:nvPr/>
          </p:nvGrpSpPr>
          <p:grpSpPr>
            <a:xfrm>
              <a:off x="4162648" y="1412429"/>
              <a:ext cx="896267" cy="360040"/>
              <a:chOff x="1234157" y="1484784"/>
              <a:chExt cx="896267" cy="360040"/>
            </a:xfrm>
          </p:grpSpPr>
          <p:sp>
            <p:nvSpPr>
              <p:cNvPr id="721" name="Rectangle 720"/>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T.17</a:t>
                </a:r>
                <a:endParaRPr lang="en-GB" sz="800" dirty="0"/>
              </a:p>
            </p:txBody>
          </p:sp>
          <p:sp>
            <p:nvSpPr>
              <p:cNvPr id="722" name="Rectangle 721"/>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Biogas Reactor</a:t>
                </a:r>
                <a:endParaRPr lang="en-GB" sz="800" dirty="0">
                  <a:solidFill>
                    <a:schemeClr val="tx1"/>
                  </a:solidFill>
                </a:endParaRPr>
              </a:p>
            </p:txBody>
          </p:sp>
        </p:grpSp>
      </p:grpSp>
      <p:grpSp>
        <p:nvGrpSpPr>
          <p:cNvPr id="728" name="Group 727"/>
          <p:cNvGrpSpPr/>
          <p:nvPr/>
        </p:nvGrpSpPr>
        <p:grpSpPr>
          <a:xfrm>
            <a:off x="7114908" y="1340768"/>
            <a:ext cx="896267" cy="360040"/>
            <a:chOff x="6277169" y="944724"/>
            <a:chExt cx="896267" cy="360040"/>
          </a:xfrm>
        </p:grpSpPr>
        <p:sp>
          <p:nvSpPr>
            <p:cNvPr id="729" name="Rectangle 728"/>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730" name="Group 729"/>
            <p:cNvGrpSpPr/>
            <p:nvPr/>
          </p:nvGrpSpPr>
          <p:grpSpPr>
            <a:xfrm>
              <a:off x="6277169" y="944724"/>
              <a:ext cx="896267" cy="360040"/>
              <a:chOff x="1234157" y="1484784"/>
              <a:chExt cx="896267" cy="360040"/>
            </a:xfrm>
          </p:grpSpPr>
          <p:sp>
            <p:nvSpPr>
              <p:cNvPr id="731" name="Rectangle 730"/>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D.13</a:t>
                </a:r>
                <a:endParaRPr lang="en-GB" sz="800" dirty="0"/>
              </a:p>
            </p:txBody>
          </p:sp>
          <p:sp>
            <p:nvSpPr>
              <p:cNvPr id="732" name="Rectangle 731"/>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Biogas Combustion</a:t>
                </a:r>
                <a:endParaRPr lang="en-GB" sz="800" dirty="0">
                  <a:solidFill>
                    <a:schemeClr val="tx1"/>
                  </a:solidFill>
                </a:endParaRPr>
              </a:p>
            </p:txBody>
          </p:sp>
        </p:grpSp>
      </p:grpSp>
      <p:grpSp>
        <p:nvGrpSpPr>
          <p:cNvPr id="733" name="Group 732"/>
          <p:cNvGrpSpPr/>
          <p:nvPr/>
        </p:nvGrpSpPr>
        <p:grpSpPr>
          <a:xfrm>
            <a:off x="6106796" y="1775058"/>
            <a:ext cx="896267" cy="360040"/>
            <a:chOff x="6277169" y="944724"/>
            <a:chExt cx="896267" cy="360040"/>
          </a:xfrm>
        </p:grpSpPr>
        <p:sp>
          <p:nvSpPr>
            <p:cNvPr id="734" name="Rectangle 733"/>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735" name="Group 734"/>
            <p:cNvGrpSpPr/>
            <p:nvPr/>
          </p:nvGrpSpPr>
          <p:grpSpPr>
            <a:xfrm>
              <a:off x="6277169" y="944724"/>
              <a:ext cx="896267" cy="360040"/>
              <a:chOff x="1234157" y="1484784"/>
              <a:chExt cx="896267" cy="360040"/>
            </a:xfrm>
          </p:grpSpPr>
          <p:sp>
            <p:nvSpPr>
              <p:cNvPr id="736" name="Rectangle 735"/>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D.2</a:t>
                </a:r>
                <a:endParaRPr lang="en-GB" sz="800" dirty="0"/>
              </a:p>
            </p:txBody>
          </p:sp>
          <p:sp>
            <p:nvSpPr>
              <p:cNvPr id="737" name="Rectangle 736"/>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Application</a:t>
                </a:r>
                <a:endParaRPr lang="en-GB" sz="800" dirty="0">
                  <a:solidFill>
                    <a:schemeClr val="tx1"/>
                  </a:solidFill>
                </a:endParaRPr>
              </a:p>
            </p:txBody>
          </p:sp>
        </p:grpSp>
      </p:grpSp>
      <p:grpSp>
        <p:nvGrpSpPr>
          <p:cNvPr id="738" name="Group 737"/>
          <p:cNvGrpSpPr/>
          <p:nvPr/>
        </p:nvGrpSpPr>
        <p:grpSpPr>
          <a:xfrm>
            <a:off x="6106796" y="2207106"/>
            <a:ext cx="896267" cy="360040"/>
            <a:chOff x="6277169" y="944724"/>
            <a:chExt cx="896267" cy="360040"/>
          </a:xfrm>
        </p:grpSpPr>
        <p:sp>
          <p:nvSpPr>
            <p:cNvPr id="739" name="Rectangle 738"/>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740" name="Group 739"/>
            <p:cNvGrpSpPr/>
            <p:nvPr/>
          </p:nvGrpSpPr>
          <p:grpSpPr>
            <a:xfrm>
              <a:off x="6277169" y="944724"/>
              <a:ext cx="896267" cy="360040"/>
              <a:chOff x="1234157" y="1484784"/>
              <a:chExt cx="896267" cy="360040"/>
            </a:xfrm>
          </p:grpSpPr>
          <p:sp>
            <p:nvSpPr>
              <p:cNvPr id="741" name="Rectangle 740"/>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D.3</a:t>
                </a:r>
                <a:endParaRPr lang="en-GB" sz="800" dirty="0"/>
              </a:p>
            </p:txBody>
          </p:sp>
          <p:sp>
            <p:nvSpPr>
              <p:cNvPr id="742" name="Rectangle 741"/>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Application</a:t>
                </a:r>
                <a:endParaRPr lang="en-GB" sz="800" dirty="0">
                  <a:solidFill>
                    <a:schemeClr val="tx1"/>
                  </a:solidFill>
                </a:endParaRPr>
              </a:p>
            </p:txBody>
          </p:sp>
        </p:grpSp>
      </p:grpSp>
      <p:grpSp>
        <p:nvGrpSpPr>
          <p:cNvPr id="743" name="Group 742"/>
          <p:cNvGrpSpPr/>
          <p:nvPr/>
        </p:nvGrpSpPr>
        <p:grpSpPr>
          <a:xfrm>
            <a:off x="6106796" y="2639154"/>
            <a:ext cx="896267" cy="360040"/>
            <a:chOff x="6277169" y="944724"/>
            <a:chExt cx="896267" cy="360040"/>
          </a:xfrm>
        </p:grpSpPr>
        <p:sp>
          <p:nvSpPr>
            <p:cNvPr id="744" name="Rectangle 743"/>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745" name="Group 744"/>
            <p:cNvGrpSpPr/>
            <p:nvPr/>
          </p:nvGrpSpPr>
          <p:grpSpPr>
            <a:xfrm>
              <a:off x="6277169" y="944724"/>
              <a:ext cx="896267" cy="360040"/>
              <a:chOff x="1234157" y="1484784"/>
              <a:chExt cx="896267" cy="360040"/>
            </a:xfrm>
          </p:grpSpPr>
          <p:sp>
            <p:nvSpPr>
              <p:cNvPr id="746" name="Rectangle 745"/>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D.4</a:t>
                </a:r>
                <a:endParaRPr lang="en-GB" sz="800" dirty="0"/>
              </a:p>
            </p:txBody>
          </p:sp>
          <p:sp>
            <p:nvSpPr>
              <p:cNvPr id="747" name="Rectangle 746"/>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Application</a:t>
                </a:r>
                <a:endParaRPr lang="en-GB" sz="800" dirty="0">
                  <a:solidFill>
                    <a:schemeClr val="tx1"/>
                  </a:solidFill>
                </a:endParaRPr>
              </a:p>
            </p:txBody>
          </p:sp>
        </p:grpSp>
      </p:grpSp>
      <p:grpSp>
        <p:nvGrpSpPr>
          <p:cNvPr id="748" name="Group 747"/>
          <p:cNvGrpSpPr/>
          <p:nvPr/>
        </p:nvGrpSpPr>
        <p:grpSpPr>
          <a:xfrm>
            <a:off x="6106796" y="3071202"/>
            <a:ext cx="896267" cy="360040"/>
            <a:chOff x="6277169" y="944724"/>
            <a:chExt cx="896267" cy="360040"/>
          </a:xfrm>
        </p:grpSpPr>
        <p:sp>
          <p:nvSpPr>
            <p:cNvPr id="749" name="Rectangle 748"/>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750" name="Group 749"/>
            <p:cNvGrpSpPr/>
            <p:nvPr/>
          </p:nvGrpSpPr>
          <p:grpSpPr>
            <a:xfrm>
              <a:off x="6277169" y="944724"/>
              <a:ext cx="896267" cy="360040"/>
              <a:chOff x="1234157" y="1484784"/>
              <a:chExt cx="896267" cy="360040"/>
            </a:xfrm>
          </p:grpSpPr>
          <p:sp>
            <p:nvSpPr>
              <p:cNvPr id="751" name="Rectangle 750"/>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D.5</a:t>
                </a:r>
                <a:endParaRPr lang="en-GB" sz="800" dirty="0"/>
              </a:p>
            </p:txBody>
          </p:sp>
          <p:sp>
            <p:nvSpPr>
              <p:cNvPr id="752" name="Rectangle 751"/>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Application</a:t>
                </a:r>
                <a:endParaRPr lang="en-GB" sz="800" dirty="0">
                  <a:solidFill>
                    <a:schemeClr val="tx1"/>
                  </a:solidFill>
                </a:endParaRPr>
              </a:p>
            </p:txBody>
          </p:sp>
        </p:grpSp>
      </p:grpSp>
      <p:grpSp>
        <p:nvGrpSpPr>
          <p:cNvPr id="753" name="Group 752"/>
          <p:cNvGrpSpPr/>
          <p:nvPr/>
        </p:nvGrpSpPr>
        <p:grpSpPr>
          <a:xfrm>
            <a:off x="6106796" y="3503250"/>
            <a:ext cx="896267" cy="360040"/>
            <a:chOff x="6277169" y="944724"/>
            <a:chExt cx="896267" cy="360040"/>
          </a:xfrm>
        </p:grpSpPr>
        <p:sp>
          <p:nvSpPr>
            <p:cNvPr id="754" name="Rectangle 753"/>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755" name="Group 754"/>
            <p:cNvGrpSpPr/>
            <p:nvPr/>
          </p:nvGrpSpPr>
          <p:grpSpPr>
            <a:xfrm>
              <a:off x="6277169" y="944724"/>
              <a:ext cx="896267" cy="360040"/>
              <a:chOff x="1234157" y="1484784"/>
              <a:chExt cx="896267" cy="360040"/>
            </a:xfrm>
          </p:grpSpPr>
          <p:sp>
            <p:nvSpPr>
              <p:cNvPr id="756" name="Rectangle 755"/>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D.6</a:t>
                </a:r>
                <a:endParaRPr lang="en-GB" sz="800" dirty="0"/>
              </a:p>
            </p:txBody>
          </p:sp>
          <p:sp>
            <p:nvSpPr>
              <p:cNvPr id="757" name="Rectangle 756"/>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Irrigation</a:t>
                </a:r>
                <a:endParaRPr lang="en-GB" sz="800" dirty="0">
                  <a:solidFill>
                    <a:schemeClr val="tx1"/>
                  </a:solidFill>
                </a:endParaRPr>
              </a:p>
            </p:txBody>
          </p:sp>
        </p:grpSp>
      </p:grpSp>
      <p:grpSp>
        <p:nvGrpSpPr>
          <p:cNvPr id="758" name="Group 757"/>
          <p:cNvGrpSpPr/>
          <p:nvPr/>
        </p:nvGrpSpPr>
        <p:grpSpPr>
          <a:xfrm>
            <a:off x="6106796" y="3935298"/>
            <a:ext cx="896267" cy="360040"/>
            <a:chOff x="6277169" y="944724"/>
            <a:chExt cx="896267" cy="360040"/>
          </a:xfrm>
        </p:grpSpPr>
        <p:sp>
          <p:nvSpPr>
            <p:cNvPr id="759" name="Rectangle 758"/>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760" name="Group 759"/>
            <p:cNvGrpSpPr/>
            <p:nvPr/>
          </p:nvGrpSpPr>
          <p:grpSpPr>
            <a:xfrm>
              <a:off x="6277169" y="944724"/>
              <a:ext cx="896267" cy="360040"/>
              <a:chOff x="1234157" y="1484784"/>
              <a:chExt cx="896267" cy="360040"/>
            </a:xfrm>
          </p:grpSpPr>
          <p:sp>
            <p:nvSpPr>
              <p:cNvPr id="761" name="Rectangle 760"/>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D.7</a:t>
                </a:r>
                <a:endParaRPr lang="en-GB" sz="800" dirty="0"/>
              </a:p>
            </p:txBody>
          </p:sp>
          <p:sp>
            <p:nvSpPr>
              <p:cNvPr id="762" name="Rectangle 761"/>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Soak Pit</a:t>
                </a:r>
                <a:endParaRPr lang="en-GB" sz="800" dirty="0">
                  <a:solidFill>
                    <a:schemeClr val="tx1"/>
                  </a:solidFill>
                </a:endParaRPr>
              </a:p>
            </p:txBody>
          </p:sp>
        </p:grpSp>
      </p:grpSp>
      <p:grpSp>
        <p:nvGrpSpPr>
          <p:cNvPr id="763" name="Group 762"/>
          <p:cNvGrpSpPr/>
          <p:nvPr/>
        </p:nvGrpSpPr>
        <p:grpSpPr>
          <a:xfrm>
            <a:off x="6106796" y="4367346"/>
            <a:ext cx="896267" cy="360040"/>
            <a:chOff x="6277169" y="944724"/>
            <a:chExt cx="896267" cy="360040"/>
          </a:xfrm>
        </p:grpSpPr>
        <p:sp>
          <p:nvSpPr>
            <p:cNvPr id="764" name="Rectangle 763"/>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765" name="Group 764"/>
            <p:cNvGrpSpPr/>
            <p:nvPr/>
          </p:nvGrpSpPr>
          <p:grpSpPr>
            <a:xfrm>
              <a:off x="6277169" y="944724"/>
              <a:ext cx="896267" cy="360040"/>
              <a:chOff x="1234157" y="1484784"/>
              <a:chExt cx="896267" cy="360040"/>
            </a:xfrm>
          </p:grpSpPr>
          <p:sp>
            <p:nvSpPr>
              <p:cNvPr id="766" name="Rectangle 765"/>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D.8</a:t>
                </a:r>
                <a:endParaRPr lang="en-GB" sz="800" dirty="0"/>
              </a:p>
            </p:txBody>
          </p:sp>
          <p:sp>
            <p:nvSpPr>
              <p:cNvPr id="767" name="Rectangle 766"/>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Leach Field</a:t>
                </a:r>
                <a:endParaRPr lang="en-GB" sz="800" dirty="0">
                  <a:solidFill>
                    <a:schemeClr val="tx1"/>
                  </a:solidFill>
                </a:endParaRPr>
              </a:p>
            </p:txBody>
          </p:sp>
        </p:grpSp>
      </p:grpSp>
      <p:grpSp>
        <p:nvGrpSpPr>
          <p:cNvPr id="768" name="Group 767"/>
          <p:cNvGrpSpPr/>
          <p:nvPr/>
        </p:nvGrpSpPr>
        <p:grpSpPr>
          <a:xfrm>
            <a:off x="6106796" y="4799394"/>
            <a:ext cx="896267" cy="360040"/>
            <a:chOff x="6277169" y="944724"/>
            <a:chExt cx="896267" cy="360040"/>
          </a:xfrm>
        </p:grpSpPr>
        <p:sp>
          <p:nvSpPr>
            <p:cNvPr id="769" name="Rectangle 768"/>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770" name="Group 769"/>
            <p:cNvGrpSpPr/>
            <p:nvPr/>
          </p:nvGrpSpPr>
          <p:grpSpPr>
            <a:xfrm>
              <a:off x="6277169" y="944724"/>
              <a:ext cx="896267" cy="360040"/>
              <a:chOff x="1234157" y="1484784"/>
              <a:chExt cx="896267" cy="360040"/>
            </a:xfrm>
          </p:grpSpPr>
          <p:sp>
            <p:nvSpPr>
              <p:cNvPr id="771" name="Rectangle 770"/>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D.9</a:t>
                </a:r>
                <a:endParaRPr lang="en-GB" sz="800" dirty="0"/>
              </a:p>
            </p:txBody>
          </p:sp>
          <p:sp>
            <p:nvSpPr>
              <p:cNvPr id="772" name="Rectangle 771"/>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Fish Pond</a:t>
                </a:r>
                <a:endParaRPr lang="en-GB" sz="800" dirty="0">
                  <a:solidFill>
                    <a:schemeClr val="tx1"/>
                  </a:solidFill>
                </a:endParaRPr>
              </a:p>
            </p:txBody>
          </p:sp>
        </p:grpSp>
      </p:grpSp>
      <p:grpSp>
        <p:nvGrpSpPr>
          <p:cNvPr id="773" name="Group 772"/>
          <p:cNvGrpSpPr/>
          <p:nvPr/>
        </p:nvGrpSpPr>
        <p:grpSpPr>
          <a:xfrm>
            <a:off x="6106796" y="5231442"/>
            <a:ext cx="896267" cy="360040"/>
            <a:chOff x="6277169" y="944724"/>
            <a:chExt cx="896267" cy="360040"/>
          </a:xfrm>
        </p:grpSpPr>
        <p:sp>
          <p:nvSpPr>
            <p:cNvPr id="774" name="Rectangle 773"/>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775" name="Group 774"/>
            <p:cNvGrpSpPr/>
            <p:nvPr/>
          </p:nvGrpSpPr>
          <p:grpSpPr>
            <a:xfrm>
              <a:off x="6277169" y="944724"/>
              <a:ext cx="896267" cy="360040"/>
              <a:chOff x="1234157" y="1484784"/>
              <a:chExt cx="896267" cy="360040"/>
            </a:xfrm>
          </p:grpSpPr>
          <p:sp>
            <p:nvSpPr>
              <p:cNvPr id="776" name="Rectangle 775"/>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D.10</a:t>
                </a:r>
                <a:endParaRPr lang="en-GB" sz="800" dirty="0"/>
              </a:p>
            </p:txBody>
          </p:sp>
          <p:sp>
            <p:nvSpPr>
              <p:cNvPr id="777" name="Rectangle 776"/>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Plant Pond</a:t>
                </a:r>
                <a:endParaRPr lang="en-GB" sz="800" dirty="0">
                  <a:solidFill>
                    <a:schemeClr val="tx1"/>
                  </a:solidFill>
                </a:endParaRPr>
              </a:p>
            </p:txBody>
          </p:sp>
        </p:grpSp>
      </p:grpSp>
      <p:grpSp>
        <p:nvGrpSpPr>
          <p:cNvPr id="778" name="Group 777"/>
          <p:cNvGrpSpPr/>
          <p:nvPr/>
        </p:nvGrpSpPr>
        <p:grpSpPr>
          <a:xfrm>
            <a:off x="6106796" y="5663490"/>
            <a:ext cx="896267" cy="360040"/>
            <a:chOff x="6277169" y="944724"/>
            <a:chExt cx="896267" cy="360040"/>
          </a:xfrm>
        </p:grpSpPr>
        <p:sp>
          <p:nvSpPr>
            <p:cNvPr id="779" name="Rectangle 778"/>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780" name="Group 779"/>
            <p:cNvGrpSpPr/>
            <p:nvPr/>
          </p:nvGrpSpPr>
          <p:grpSpPr>
            <a:xfrm>
              <a:off x="6277169" y="944724"/>
              <a:ext cx="896267" cy="360040"/>
              <a:chOff x="1234157" y="1484784"/>
              <a:chExt cx="896267" cy="360040"/>
            </a:xfrm>
          </p:grpSpPr>
          <p:sp>
            <p:nvSpPr>
              <p:cNvPr id="781" name="Rectangle 780"/>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D.11</a:t>
                </a:r>
                <a:endParaRPr lang="en-GB" sz="800" dirty="0"/>
              </a:p>
            </p:txBody>
          </p:sp>
          <p:sp>
            <p:nvSpPr>
              <p:cNvPr id="782" name="Rectangle 781"/>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Disposal / Recharge</a:t>
                </a:r>
                <a:endParaRPr lang="en-GB" sz="800" dirty="0">
                  <a:solidFill>
                    <a:schemeClr val="tx1"/>
                  </a:solidFill>
                </a:endParaRPr>
              </a:p>
            </p:txBody>
          </p:sp>
        </p:grpSp>
      </p:grpSp>
      <p:grpSp>
        <p:nvGrpSpPr>
          <p:cNvPr id="783" name="Group 782"/>
          <p:cNvGrpSpPr/>
          <p:nvPr/>
        </p:nvGrpSpPr>
        <p:grpSpPr>
          <a:xfrm>
            <a:off x="6106796" y="6095538"/>
            <a:ext cx="896267" cy="360040"/>
            <a:chOff x="6277169" y="944724"/>
            <a:chExt cx="896267" cy="360040"/>
          </a:xfrm>
        </p:grpSpPr>
        <p:sp>
          <p:nvSpPr>
            <p:cNvPr id="784" name="Rectangle 783"/>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785" name="Group 784"/>
            <p:cNvGrpSpPr/>
            <p:nvPr/>
          </p:nvGrpSpPr>
          <p:grpSpPr>
            <a:xfrm>
              <a:off x="6277169" y="944724"/>
              <a:ext cx="896267" cy="360040"/>
              <a:chOff x="1234157" y="1484784"/>
              <a:chExt cx="896267" cy="360040"/>
            </a:xfrm>
          </p:grpSpPr>
          <p:sp>
            <p:nvSpPr>
              <p:cNvPr id="786" name="Rectangle 785"/>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lgn="ctr"/>
                <a:r>
                  <a:rPr lang="de-CH" sz="800" dirty="0" smtClean="0"/>
                  <a:t>D.12</a:t>
                </a:r>
                <a:endParaRPr lang="en-GB" sz="800" dirty="0"/>
              </a:p>
            </p:txBody>
          </p:sp>
          <p:sp>
            <p:nvSpPr>
              <p:cNvPr id="787" name="Rectangle 786"/>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Surface Disposal and Storage</a:t>
                </a:r>
                <a:endParaRPr lang="en-GB" sz="800" dirty="0">
                  <a:solidFill>
                    <a:schemeClr val="tx1"/>
                  </a:solidFill>
                </a:endParaRPr>
              </a:p>
            </p:txBody>
          </p:sp>
        </p:grpSp>
      </p:grpSp>
      <p:grpSp>
        <p:nvGrpSpPr>
          <p:cNvPr id="788" name="Group 787"/>
          <p:cNvGrpSpPr/>
          <p:nvPr/>
        </p:nvGrpSpPr>
        <p:grpSpPr>
          <a:xfrm>
            <a:off x="8267036" y="1340768"/>
            <a:ext cx="894531" cy="360040"/>
            <a:chOff x="8372328" y="1088079"/>
            <a:chExt cx="894531" cy="360040"/>
          </a:xfrm>
        </p:grpSpPr>
        <p:sp>
          <p:nvSpPr>
            <p:cNvPr id="789" name="Rectangle 788"/>
            <p:cNvSpPr/>
            <p:nvPr/>
          </p:nvSpPr>
          <p:spPr>
            <a:xfrm>
              <a:off x="8372328" y="1089974"/>
              <a:ext cx="894531" cy="3581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sp>
          <p:nvSpPr>
            <p:cNvPr id="790" name="Rectangle 789"/>
            <p:cNvSpPr/>
            <p:nvPr/>
          </p:nvSpPr>
          <p:spPr>
            <a:xfrm>
              <a:off x="8372328" y="1088079"/>
              <a:ext cx="894530" cy="360040"/>
            </a:xfrm>
            <a:prstGeom prst="rect">
              <a:avLst/>
            </a:prstGeom>
            <a:solidFill>
              <a:srgbClr val="FFCD9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Greywater Treatment</a:t>
              </a:r>
              <a:endParaRPr lang="en-GB" sz="800" dirty="0">
                <a:solidFill>
                  <a:schemeClr val="tx1"/>
                </a:solidFill>
              </a:endParaRPr>
            </a:p>
          </p:txBody>
        </p:sp>
      </p:grpSp>
      <p:grpSp>
        <p:nvGrpSpPr>
          <p:cNvPr id="791" name="Group 790"/>
          <p:cNvGrpSpPr/>
          <p:nvPr/>
        </p:nvGrpSpPr>
        <p:grpSpPr>
          <a:xfrm>
            <a:off x="8267036" y="1775058"/>
            <a:ext cx="894531" cy="360040"/>
            <a:chOff x="8399811" y="2101152"/>
            <a:chExt cx="894531" cy="360040"/>
          </a:xfrm>
        </p:grpSpPr>
        <p:sp>
          <p:nvSpPr>
            <p:cNvPr id="792" name="Rectangle 791"/>
            <p:cNvSpPr/>
            <p:nvPr/>
          </p:nvSpPr>
          <p:spPr>
            <a:xfrm>
              <a:off x="8399811" y="2101152"/>
              <a:ext cx="894531" cy="3548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sp>
          <p:nvSpPr>
            <p:cNvPr id="793" name="Rectangle 792"/>
            <p:cNvSpPr/>
            <p:nvPr/>
          </p:nvSpPr>
          <p:spPr>
            <a:xfrm>
              <a:off x="8399811" y="2101152"/>
              <a:ext cx="894531"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Stormwater</a:t>
              </a:r>
              <a:r>
                <a:rPr lang="en-GB" sz="800" dirty="0" smtClean="0">
                  <a:solidFill>
                    <a:schemeClr val="tx1"/>
                  </a:solidFill>
                </a:rPr>
                <a:t> Drains</a:t>
              </a:r>
              <a:endParaRPr lang="en-GB" sz="800" dirty="0">
                <a:solidFill>
                  <a:schemeClr val="tx1"/>
                </a:solidFill>
              </a:endParaRPr>
            </a:p>
          </p:txBody>
        </p:sp>
      </p:grpSp>
      <p:grpSp>
        <p:nvGrpSpPr>
          <p:cNvPr id="800" name="Group 799"/>
          <p:cNvGrpSpPr/>
          <p:nvPr/>
        </p:nvGrpSpPr>
        <p:grpSpPr>
          <a:xfrm>
            <a:off x="6106796" y="1340768"/>
            <a:ext cx="896267" cy="360040"/>
            <a:chOff x="6277169" y="944724"/>
            <a:chExt cx="896267" cy="360040"/>
          </a:xfrm>
        </p:grpSpPr>
        <p:sp>
          <p:nvSpPr>
            <p:cNvPr id="801" name="Rectangle 800"/>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802" name="Group 801"/>
            <p:cNvGrpSpPr/>
            <p:nvPr/>
          </p:nvGrpSpPr>
          <p:grpSpPr>
            <a:xfrm>
              <a:off x="6277169" y="944724"/>
              <a:ext cx="896267" cy="360040"/>
              <a:chOff x="1234157" y="1484784"/>
              <a:chExt cx="896267" cy="360040"/>
            </a:xfrm>
          </p:grpSpPr>
          <p:sp>
            <p:nvSpPr>
              <p:cNvPr id="803" name="Rectangle 802"/>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D.1</a:t>
                </a:r>
                <a:endParaRPr lang="en-GB" sz="800" dirty="0"/>
              </a:p>
            </p:txBody>
          </p:sp>
          <p:sp>
            <p:nvSpPr>
              <p:cNvPr id="804" name="Rectangle 803"/>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Fill and Cover / </a:t>
                </a:r>
                <a:r>
                  <a:rPr lang="en-GB" sz="800" dirty="0" err="1" smtClean="0">
                    <a:solidFill>
                      <a:schemeClr val="tx1"/>
                    </a:solidFill>
                  </a:rPr>
                  <a:t>Arborloo</a:t>
                </a:r>
                <a:endParaRPr lang="en-GB" sz="800" dirty="0">
                  <a:solidFill>
                    <a:schemeClr val="tx1"/>
                  </a:solidFill>
                </a:endParaRPr>
              </a:p>
            </p:txBody>
          </p:sp>
        </p:grpSp>
      </p:grpSp>
      <p:sp>
        <p:nvSpPr>
          <p:cNvPr id="301" name="Title 1"/>
          <p:cNvSpPr>
            <a:spLocks noGrp="1"/>
          </p:cNvSpPr>
          <p:nvPr>
            <p:ph type="title"/>
          </p:nvPr>
        </p:nvSpPr>
        <p:spPr>
          <a:xfrm>
            <a:off x="495300" y="274638"/>
            <a:ext cx="8915400" cy="634082"/>
          </a:xfrm>
          <a:ln>
            <a:noFill/>
          </a:ln>
        </p:spPr>
        <p:txBody>
          <a:bodyPr tIns="0" bIns="36000">
            <a:normAutofit/>
          </a:bodyPr>
          <a:lstStyle/>
          <a:p>
            <a:pPr marL="88900"/>
            <a:r>
              <a:rPr lang="en-GB" sz="2900" dirty="0" smtClean="0"/>
              <a:t>Sanitation Technologies</a:t>
            </a:r>
            <a:endParaRPr lang="en-GB" sz="2900" dirty="0"/>
          </a:p>
        </p:txBody>
      </p:sp>
      <p:cxnSp>
        <p:nvCxnSpPr>
          <p:cNvPr id="302" name="Straight Connector 301"/>
          <p:cNvCxnSpPr/>
          <p:nvPr/>
        </p:nvCxnSpPr>
        <p:spPr>
          <a:xfrm>
            <a:off x="493500" y="260648"/>
            <a:ext cx="8917200" cy="0"/>
          </a:xfrm>
          <a:prstGeom prst="line">
            <a:avLst/>
          </a:prstGeom>
          <a:ln w="38100">
            <a:solidFill>
              <a:srgbClr val="122B4A"/>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a:off x="493500" y="908720"/>
            <a:ext cx="8917200" cy="0"/>
          </a:xfrm>
          <a:prstGeom prst="line">
            <a:avLst/>
          </a:prstGeom>
          <a:ln w="38100">
            <a:solidFill>
              <a:srgbClr val="122B4A"/>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7286700" y="2927185"/>
            <a:ext cx="2124000" cy="3528393"/>
            <a:chOff x="7362581" y="2852934"/>
            <a:chExt cx="2048120" cy="3528393"/>
          </a:xfrm>
        </p:grpSpPr>
        <p:sp>
          <p:nvSpPr>
            <p:cNvPr id="362" name="Flowchart: Process 361"/>
            <p:cNvSpPr/>
            <p:nvPr/>
          </p:nvSpPr>
          <p:spPr>
            <a:xfrm>
              <a:off x="7362581" y="2852934"/>
              <a:ext cx="2048120" cy="3528393"/>
            </a:xfrm>
            <a:prstGeom prst="flowChartProcess">
              <a:avLst/>
            </a:prstGeom>
            <a:solidFill>
              <a:schemeClr val="bg1"/>
            </a:solidFill>
            <a:ln>
              <a:solidFill>
                <a:srgbClr val="122B4A"/>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indent="358775"/>
              <a:r>
                <a:rPr lang="en-GB" sz="1600" dirty="0" smtClean="0">
                  <a:solidFill>
                    <a:srgbClr val="122B4A"/>
                  </a:solidFill>
                  <a:latin typeface="Arial" pitchFamily="34" charset="0"/>
                  <a:cs typeface="Arial" pitchFamily="34" charset="0"/>
                </a:rPr>
                <a:t>Copy / paste </a:t>
              </a:r>
              <a:r>
                <a:rPr lang="en-GB" sz="1600" dirty="0">
                  <a:solidFill>
                    <a:srgbClr val="122B4A"/>
                  </a:solidFill>
                  <a:latin typeface="Arial" pitchFamily="34" charset="0"/>
                  <a:cs typeface="Arial" pitchFamily="34" charset="0"/>
                </a:rPr>
                <a:t>the technologies you need to the </a:t>
              </a:r>
              <a:r>
                <a:rPr lang="en-GB" sz="1600" dirty="0" smtClean="0">
                  <a:solidFill>
                    <a:srgbClr val="122B4A"/>
                  </a:solidFill>
                  <a:latin typeface="Arial" pitchFamily="34" charset="0"/>
                  <a:cs typeface="Arial" pitchFamily="34" charset="0"/>
                </a:rPr>
                <a:t>corresponding functional </a:t>
              </a:r>
              <a:r>
                <a:rPr lang="en-GB" sz="1600" dirty="0">
                  <a:solidFill>
                    <a:srgbClr val="122B4A"/>
                  </a:solidFill>
                  <a:latin typeface="Arial" pitchFamily="34" charset="0"/>
                  <a:cs typeface="Arial" pitchFamily="34" charset="0"/>
                </a:rPr>
                <a:t>group columns of your system </a:t>
              </a:r>
              <a:r>
                <a:rPr lang="en-GB" sz="1600" dirty="0" smtClean="0">
                  <a:solidFill>
                    <a:srgbClr val="122B4A"/>
                  </a:solidFill>
                  <a:latin typeface="Arial" pitchFamily="34" charset="0"/>
                  <a:cs typeface="Arial" pitchFamily="34" charset="0"/>
                </a:rPr>
                <a:t>template.</a:t>
              </a:r>
              <a:endParaRPr lang="en-GB" sz="1600" dirty="0" smtClean="0">
                <a:solidFill>
                  <a:srgbClr val="122B4A"/>
                </a:solidFill>
                <a:latin typeface="Arial" pitchFamily="34" charset="0"/>
                <a:cs typeface="Arial" pitchFamily="34" charset="0"/>
              </a:endParaRPr>
            </a:p>
            <a:p>
              <a:pPr marL="88900" indent="358775"/>
              <a:endParaRPr lang="en-GB" sz="600" dirty="0" smtClean="0">
                <a:solidFill>
                  <a:srgbClr val="122B4A"/>
                </a:solidFill>
                <a:latin typeface="Arial" pitchFamily="34" charset="0"/>
                <a:cs typeface="Arial" pitchFamily="34" charset="0"/>
              </a:endParaRPr>
            </a:p>
            <a:p>
              <a:pPr marL="88900" indent="358775"/>
              <a:r>
                <a:rPr lang="en-GB" sz="1600" dirty="0" smtClean="0">
                  <a:solidFill>
                    <a:srgbClr val="122B4A"/>
                  </a:solidFill>
                  <a:latin typeface="Arial" pitchFamily="34" charset="0"/>
                  <a:cs typeface="Arial" pitchFamily="34" charset="0"/>
                </a:rPr>
                <a:t>The technology codes (e.g. U.1) refer to the technology information sheets in the </a:t>
              </a:r>
              <a:r>
                <a:rPr lang="en-GB" sz="1600" dirty="0" smtClean="0">
                  <a:solidFill>
                    <a:srgbClr val="122B4A"/>
                  </a:solidFill>
                  <a:latin typeface="Arial" pitchFamily="34" charset="0"/>
                  <a:cs typeface="Arial" pitchFamily="34" charset="0"/>
                </a:rPr>
                <a:t>Compendium.</a:t>
              </a:r>
              <a:endParaRPr lang="en-GB" sz="1600" dirty="0">
                <a:solidFill>
                  <a:srgbClr val="122B4A"/>
                </a:solidFill>
                <a:latin typeface="Arial" pitchFamily="34" charset="0"/>
                <a:cs typeface="Arial" pitchFamily="34" charset="0"/>
              </a:endParaRPr>
            </a:p>
          </p:txBody>
        </p:sp>
        <p:sp>
          <p:nvSpPr>
            <p:cNvPr id="363" name="TextBox 362"/>
            <p:cNvSpPr txBox="1"/>
            <p:nvPr/>
          </p:nvSpPr>
          <p:spPr>
            <a:xfrm>
              <a:off x="7462937" y="2899210"/>
              <a:ext cx="415208" cy="430887"/>
            </a:xfrm>
            <a:prstGeom prst="rect">
              <a:avLst/>
            </a:prstGeom>
            <a:noFill/>
          </p:spPr>
          <p:txBody>
            <a:bodyPr wrap="square" rtlCol="0">
              <a:spAutoFit/>
            </a:bodyPr>
            <a:lstStyle/>
            <a:p>
              <a:r>
                <a:rPr lang="en-GB" sz="2200" b="1" dirty="0">
                  <a:solidFill>
                    <a:srgbClr val="122B4A"/>
                  </a:solidFill>
                  <a:latin typeface="Arial" pitchFamily="34" charset="0"/>
                  <a:cs typeface="Arial" pitchFamily="34" charset="0"/>
                  <a:sym typeface="Wingdings"/>
                </a:rPr>
                <a:t></a:t>
              </a:r>
              <a:endParaRPr lang="en-GB" sz="2200" b="1" dirty="0"/>
            </a:p>
          </p:txBody>
        </p:sp>
        <p:sp>
          <p:nvSpPr>
            <p:cNvPr id="364" name="TextBox 363"/>
            <p:cNvSpPr txBox="1"/>
            <p:nvPr/>
          </p:nvSpPr>
          <p:spPr>
            <a:xfrm>
              <a:off x="7479273" y="4708375"/>
              <a:ext cx="415208" cy="430887"/>
            </a:xfrm>
            <a:prstGeom prst="rect">
              <a:avLst/>
            </a:prstGeom>
            <a:noFill/>
          </p:spPr>
          <p:txBody>
            <a:bodyPr wrap="square" rtlCol="0">
              <a:spAutoFit/>
            </a:bodyPr>
            <a:lstStyle/>
            <a:p>
              <a:r>
                <a:rPr lang="en-GB" sz="2200" b="1" dirty="0">
                  <a:solidFill>
                    <a:srgbClr val="122B4A"/>
                  </a:solidFill>
                  <a:latin typeface="Arial" pitchFamily="34" charset="0"/>
                  <a:cs typeface="Arial" pitchFamily="34" charset="0"/>
                  <a:sym typeface="Wingdings"/>
                </a:rPr>
                <a:t></a:t>
              </a:r>
              <a:endParaRPr lang="en-GB" sz="2200" b="1" dirty="0"/>
            </a:p>
          </p:txBody>
        </p:sp>
      </p:grpSp>
    </p:spTree>
    <p:extLst>
      <p:ext uri="{BB962C8B-B14F-4D97-AF65-F5344CB8AC3E}">
        <p14:creationId xmlns:p14="http://schemas.microsoft.com/office/powerpoint/2010/main" val="3037748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Elbow Connector 3"/>
          <p:cNvCxnSpPr/>
          <p:nvPr/>
        </p:nvCxnSpPr>
        <p:spPr>
          <a:xfrm flipV="1">
            <a:off x="2180956" y="3395444"/>
            <a:ext cx="1080000" cy="1"/>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 name="Elbow Connector 6"/>
          <p:cNvCxnSpPr/>
          <p:nvPr/>
        </p:nvCxnSpPr>
        <p:spPr>
          <a:xfrm rot="10800000">
            <a:off x="2180956" y="3764629"/>
            <a:ext cx="1080000" cy="1"/>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rot="16200000" flipV="1">
            <a:off x="1388788" y="3595742"/>
            <a:ext cx="720000" cy="1"/>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rot="5400000" flipV="1">
            <a:off x="992601" y="3595743"/>
            <a:ext cx="720000" cy="1"/>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1" name="Title 1"/>
          <p:cNvSpPr>
            <a:spLocks noGrp="1"/>
          </p:cNvSpPr>
          <p:nvPr>
            <p:ph type="title"/>
          </p:nvPr>
        </p:nvSpPr>
        <p:spPr>
          <a:xfrm>
            <a:off x="495300" y="274638"/>
            <a:ext cx="8915400" cy="634082"/>
          </a:xfrm>
          <a:ln>
            <a:noFill/>
          </a:ln>
        </p:spPr>
        <p:txBody>
          <a:bodyPr tIns="0" bIns="36000">
            <a:normAutofit/>
          </a:bodyPr>
          <a:lstStyle/>
          <a:p>
            <a:pPr marL="88900"/>
            <a:r>
              <a:rPr lang="en-GB" sz="2900" dirty="0" smtClean="0"/>
              <a:t>Arrows</a:t>
            </a:r>
            <a:endParaRPr lang="en-GB" sz="2900" dirty="0"/>
          </a:p>
        </p:txBody>
      </p:sp>
      <p:cxnSp>
        <p:nvCxnSpPr>
          <p:cNvPr id="22" name="Straight Connector 21"/>
          <p:cNvCxnSpPr/>
          <p:nvPr/>
        </p:nvCxnSpPr>
        <p:spPr>
          <a:xfrm>
            <a:off x="493500" y="260648"/>
            <a:ext cx="8917200" cy="0"/>
          </a:xfrm>
          <a:prstGeom prst="line">
            <a:avLst/>
          </a:prstGeom>
          <a:ln w="38100">
            <a:solidFill>
              <a:srgbClr val="122B4A"/>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93500" y="908720"/>
            <a:ext cx="8917200" cy="0"/>
          </a:xfrm>
          <a:prstGeom prst="line">
            <a:avLst/>
          </a:prstGeom>
          <a:ln w="38100">
            <a:solidFill>
              <a:srgbClr val="122B4A"/>
            </a:solidFill>
          </a:ln>
        </p:spPr>
        <p:style>
          <a:lnRef idx="1">
            <a:schemeClr val="accent1"/>
          </a:lnRef>
          <a:fillRef idx="0">
            <a:schemeClr val="accent1"/>
          </a:fillRef>
          <a:effectRef idx="0">
            <a:schemeClr val="accent1"/>
          </a:effectRef>
          <a:fontRef idx="minor">
            <a:schemeClr val="tx1"/>
          </a:fontRef>
        </p:style>
      </p:cxnSp>
      <p:sp>
        <p:nvSpPr>
          <p:cNvPr id="24" name="Content Placeholder 3"/>
          <p:cNvSpPr txBox="1">
            <a:spLocks/>
          </p:cNvSpPr>
          <p:nvPr/>
        </p:nvSpPr>
        <p:spPr>
          <a:xfrm>
            <a:off x="496237" y="1277907"/>
            <a:ext cx="8915400" cy="998966"/>
          </a:xfrm>
          <a:prstGeom prst="rect">
            <a:avLst/>
          </a:prstGeom>
          <a:solidFill>
            <a:srgbClr val="FFFFFF"/>
          </a:solidFill>
          <a:ln>
            <a:noFill/>
          </a:ln>
        </p:spPr>
        <p:txBody>
          <a:bodyPr anchor="ctr">
            <a:normAutofit lnSpcReduction="10000"/>
          </a:bodyPr>
          <a:lstStyle>
            <a:lvl1pPr marL="342900" indent="-342900" algn="l" defTabSz="914400" rtl="0" eaLnBrk="1" latinLnBrk="0" hangingPunct="1">
              <a:spcBef>
                <a:spcPct val="20000"/>
              </a:spcBef>
              <a:buFont typeface="Arial" pitchFamily="34" charset="0"/>
              <a:buChar char="•"/>
              <a:defRPr sz="3200" kern="1200">
                <a:solidFill>
                  <a:srgbClr val="122B4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122B4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122B4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122B4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122B4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000" dirty="0">
                <a:latin typeface="Arial" panose="020B0604020202020204" pitchFamily="34" charset="0"/>
                <a:ea typeface="Ebrima" panose="02000000000000000000" pitchFamily="2" charset="0"/>
                <a:cs typeface="Arial" panose="020B0604020202020204" pitchFamily="34" charset="0"/>
              </a:rPr>
              <a:t>Bold arrows are used to show the most appropriate flow path. </a:t>
            </a:r>
            <a:endParaRPr lang="en-GB" sz="2000" dirty="0" smtClean="0">
              <a:latin typeface="Arial" panose="020B0604020202020204" pitchFamily="34" charset="0"/>
              <a:ea typeface="Ebrima" panose="02000000000000000000" pitchFamily="2" charset="0"/>
              <a:cs typeface="Arial" panose="020B0604020202020204" pitchFamily="34" charset="0"/>
            </a:endParaRPr>
          </a:p>
          <a:p>
            <a:pPr marL="0" indent="0">
              <a:buNone/>
            </a:pPr>
            <a:r>
              <a:rPr lang="en-GB" sz="2000" dirty="0" smtClean="0">
                <a:latin typeface="Arial" panose="020B0604020202020204" pitchFamily="34" charset="0"/>
                <a:ea typeface="Ebrima" panose="02000000000000000000" pitchFamily="2" charset="0"/>
                <a:cs typeface="Arial" panose="020B0604020202020204" pitchFamily="34" charset="0"/>
              </a:rPr>
              <a:t>Thin </a:t>
            </a:r>
            <a:r>
              <a:rPr lang="en-GB" sz="2000" dirty="0">
                <a:latin typeface="Arial" panose="020B0604020202020204" pitchFamily="34" charset="0"/>
                <a:ea typeface="Ebrima" panose="02000000000000000000" pitchFamily="2" charset="0"/>
                <a:cs typeface="Arial" panose="020B0604020202020204" pitchFamily="34" charset="0"/>
              </a:rPr>
              <a:t>arrows indicate alternative flow paths which are possible but not always common or </a:t>
            </a:r>
            <a:r>
              <a:rPr lang="en-GB" sz="2000" dirty="0" smtClean="0">
                <a:latin typeface="Arial" panose="020B0604020202020204" pitchFamily="34" charset="0"/>
                <a:ea typeface="Ebrima" panose="02000000000000000000" pitchFamily="2" charset="0"/>
                <a:cs typeface="Arial" panose="020B0604020202020204" pitchFamily="34" charset="0"/>
              </a:rPr>
              <a:t>recommended.</a:t>
            </a:r>
            <a:endParaRPr lang="en-GB" sz="2000" dirty="0">
              <a:latin typeface="Arial" panose="020B0604020202020204" pitchFamily="34" charset="0"/>
              <a:ea typeface="Ebrima" panose="02000000000000000000" pitchFamily="2" charset="0"/>
              <a:cs typeface="Arial" panose="020B0604020202020204" pitchFamily="34" charset="0"/>
            </a:endParaRPr>
          </a:p>
        </p:txBody>
      </p:sp>
      <p:cxnSp>
        <p:nvCxnSpPr>
          <p:cNvPr id="25" name="Elbow Connector 24"/>
          <p:cNvCxnSpPr/>
          <p:nvPr/>
        </p:nvCxnSpPr>
        <p:spPr>
          <a:xfrm flipV="1">
            <a:off x="2180956" y="5172954"/>
            <a:ext cx="1080000" cy="2"/>
          </a:xfrm>
          <a:prstGeom prst="bentConnector3">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rot="10800000">
            <a:off x="2180956" y="5542141"/>
            <a:ext cx="1080000" cy="1"/>
          </a:xfrm>
          <a:prstGeom prst="bentConnector3">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16200000" flipV="1">
            <a:off x="1388788" y="5373254"/>
            <a:ext cx="720000" cy="1"/>
          </a:xfrm>
          <a:prstGeom prst="bentConnector3">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rot="5400000" flipV="1">
            <a:off x="992601" y="5373255"/>
            <a:ext cx="720000" cy="1"/>
          </a:xfrm>
          <a:prstGeom prst="bentConnector3">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0" name="Flowchart: Process 29"/>
          <p:cNvSpPr/>
          <p:nvPr/>
        </p:nvSpPr>
        <p:spPr>
          <a:xfrm>
            <a:off x="4122056" y="3356992"/>
            <a:ext cx="4400964" cy="2220272"/>
          </a:xfrm>
          <a:prstGeom prst="flowChartProcess">
            <a:avLst/>
          </a:prstGeom>
          <a:solidFill>
            <a:schemeClr val="bg1"/>
          </a:solidFill>
          <a:ln>
            <a:solidFill>
              <a:srgbClr val="122B4A"/>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indent="358775"/>
            <a:r>
              <a:rPr lang="en-GB" sz="1600" dirty="0" smtClean="0">
                <a:solidFill>
                  <a:srgbClr val="122B4A"/>
                </a:solidFill>
                <a:latin typeface="Arial" pitchFamily="34" charset="0"/>
                <a:cs typeface="Arial" pitchFamily="34" charset="0"/>
              </a:rPr>
              <a:t>Copy / paste arrows to your system template and create the link between products and / or </a:t>
            </a:r>
            <a:r>
              <a:rPr lang="en-GB" sz="1600" dirty="0" smtClean="0">
                <a:solidFill>
                  <a:srgbClr val="122B4A"/>
                </a:solidFill>
                <a:latin typeface="Arial" pitchFamily="34" charset="0"/>
                <a:cs typeface="Arial" pitchFamily="34" charset="0"/>
              </a:rPr>
              <a:t>technologies.</a:t>
            </a:r>
            <a:endParaRPr lang="en-GB" sz="1600" dirty="0" smtClean="0">
              <a:solidFill>
                <a:srgbClr val="122B4A"/>
              </a:solidFill>
              <a:latin typeface="Arial" pitchFamily="34" charset="0"/>
              <a:cs typeface="Arial" pitchFamily="34" charset="0"/>
            </a:endParaRPr>
          </a:p>
          <a:p>
            <a:pPr marL="88900" indent="358775"/>
            <a:endParaRPr lang="en-GB" sz="600" dirty="0" smtClean="0">
              <a:solidFill>
                <a:srgbClr val="122B4A"/>
              </a:solidFill>
              <a:latin typeface="Arial" pitchFamily="34" charset="0"/>
              <a:cs typeface="Arial" pitchFamily="34" charset="0"/>
            </a:endParaRPr>
          </a:p>
          <a:p>
            <a:pPr marL="88900" indent="358775"/>
            <a:r>
              <a:rPr lang="en-GB" sz="1600" dirty="0" smtClean="0">
                <a:solidFill>
                  <a:srgbClr val="122B4A"/>
                </a:solidFill>
                <a:latin typeface="Arial" pitchFamily="34" charset="0"/>
                <a:cs typeface="Arial" pitchFamily="34" charset="0"/>
              </a:rPr>
              <a:t>To create a link between the source and destination boxes, pull the end / tip of the respective arrow. When you are close to the box, several red dots appear and you can use the appropriate red dot for connecting. </a:t>
            </a:r>
            <a:endParaRPr lang="en-GB" sz="1600" dirty="0">
              <a:solidFill>
                <a:srgbClr val="122B4A"/>
              </a:solidFill>
              <a:latin typeface="Arial" pitchFamily="34" charset="0"/>
              <a:cs typeface="Arial" pitchFamily="34" charset="0"/>
            </a:endParaRPr>
          </a:p>
        </p:txBody>
      </p:sp>
      <p:sp>
        <p:nvSpPr>
          <p:cNvPr id="18" name="TextBox 17"/>
          <p:cNvSpPr txBox="1"/>
          <p:nvPr/>
        </p:nvSpPr>
        <p:spPr>
          <a:xfrm>
            <a:off x="4241380" y="3376042"/>
            <a:ext cx="450764" cy="294276"/>
          </a:xfrm>
          <a:prstGeom prst="rect">
            <a:avLst/>
          </a:prstGeom>
          <a:noFill/>
        </p:spPr>
        <p:txBody>
          <a:bodyPr wrap="none" rtlCol="0">
            <a:spAutoFit/>
          </a:bodyPr>
          <a:lstStyle/>
          <a:p>
            <a:r>
              <a:rPr lang="en-GB" sz="2200" b="1" dirty="0">
                <a:solidFill>
                  <a:srgbClr val="122B4A"/>
                </a:solidFill>
                <a:latin typeface="Arial" pitchFamily="34" charset="0"/>
                <a:cs typeface="Arial" pitchFamily="34" charset="0"/>
                <a:sym typeface="Wingdings"/>
              </a:rPr>
              <a:t></a:t>
            </a:r>
            <a:endParaRPr lang="en-GB" sz="2200" b="1" dirty="0"/>
          </a:p>
        </p:txBody>
      </p:sp>
      <p:sp>
        <p:nvSpPr>
          <p:cNvPr id="19" name="TextBox 18"/>
          <p:cNvSpPr txBox="1"/>
          <p:nvPr/>
        </p:nvSpPr>
        <p:spPr>
          <a:xfrm>
            <a:off x="4241380" y="4187286"/>
            <a:ext cx="450764" cy="294276"/>
          </a:xfrm>
          <a:prstGeom prst="rect">
            <a:avLst/>
          </a:prstGeom>
          <a:noFill/>
        </p:spPr>
        <p:txBody>
          <a:bodyPr wrap="none" rtlCol="0">
            <a:spAutoFit/>
          </a:bodyPr>
          <a:lstStyle/>
          <a:p>
            <a:r>
              <a:rPr lang="en-GB" sz="2200" b="1" dirty="0">
                <a:solidFill>
                  <a:srgbClr val="122B4A"/>
                </a:solidFill>
                <a:latin typeface="Arial" pitchFamily="34" charset="0"/>
                <a:cs typeface="Arial" pitchFamily="34" charset="0"/>
                <a:sym typeface="Wingdings"/>
              </a:rPr>
              <a:t></a:t>
            </a:r>
            <a:endParaRPr lang="en-GB" sz="2200" b="1" dirty="0"/>
          </a:p>
        </p:txBody>
      </p:sp>
    </p:spTree>
    <p:extLst>
      <p:ext uri="{BB962C8B-B14F-4D97-AF65-F5344CB8AC3E}">
        <p14:creationId xmlns:p14="http://schemas.microsoft.com/office/powerpoint/2010/main" val="4241695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95300" y="274638"/>
            <a:ext cx="8915400" cy="634082"/>
          </a:xfrm>
          <a:ln>
            <a:noFill/>
          </a:ln>
        </p:spPr>
        <p:txBody>
          <a:bodyPr tIns="0" bIns="36000">
            <a:normAutofit/>
          </a:bodyPr>
          <a:lstStyle/>
          <a:p>
            <a:pPr marL="88900"/>
            <a:r>
              <a:rPr lang="en-GB" sz="2900" dirty="0" smtClean="0"/>
              <a:t>Sanitation System Templates 1-9</a:t>
            </a:r>
            <a:endParaRPr lang="en-GB" sz="2900" dirty="0"/>
          </a:p>
        </p:txBody>
      </p:sp>
      <p:cxnSp>
        <p:nvCxnSpPr>
          <p:cNvPr id="22" name="Straight Connector 21"/>
          <p:cNvCxnSpPr/>
          <p:nvPr/>
        </p:nvCxnSpPr>
        <p:spPr>
          <a:xfrm>
            <a:off x="493500" y="260648"/>
            <a:ext cx="8917200" cy="0"/>
          </a:xfrm>
          <a:prstGeom prst="line">
            <a:avLst/>
          </a:prstGeom>
          <a:ln w="38100">
            <a:solidFill>
              <a:srgbClr val="122B4A"/>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93500" y="908720"/>
            <a:ext cx="8917200" cy="0"/>
          </a:xfrm>
          <a:prstGeom prst="line">
            <a:avLst/>
          </a:prstGeom>
          <a:ln w="38100">
            <a:solidFill>
              <a:srgbClr val="122B4A"/>
            </a:solidFill>
          </a:ln>
        </p:spPr>
        <p:style>
          <a:lnRef idx="1">
            <a:schemeClr val="accent1"/>
          </a:lnRef>
          <a:fillRef idx="0">
            <a:schemeClr val="accent1"/>
          </a:fillRef>
          <a:effectRef idx="0">
            <a:schemeClr val="accent1"/>
          </a:effectRef>
          <a:fontRef idx="minor">
            <a:schemeClr val="tx1"/>
          </a:fontRef>
        </p:style>
      </p:cxnSp>
      <p:sp>
        <p:nvSpPr>
          <p:cNvPr id="24" name="Content Placeholder 3"/>
          <p:cNvSpPr txBox="1">
            <a:spLocks/>
          </p:cNvSpPr>
          <p:nvPr/>
        </p:nvSpPr>
        <p:spPr>
          <a:xfrm>
            <a:off x="496237" y="1277906"/>
            <a:ext cx="8915400" cy="1935070"/>
          </a:xfrm>
          <a:prstGeom prst="rect">
            <a:avLst/>
          </a:prstGeom>
          <a:solidFill>
            <a:srgbClr val="FFFFFF"/>
          </a:solidFill>
          <a:ln>
            <a:noFill/>
          </a:ln>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rgbClr val="122B4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122B4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122B4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122B4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122B4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000" dirty="0" smtClean="0">
                <a:latin typeface="Arial" panose="020B0604020202020204" pitchFamily="34" charset="0"/>
                <a:ea typeface="Ebrima" panose="02000000000000000000" pitchFamily="2" charset="0"/>
                <a:cs typeface="Arial" panose="020B0604020202020204" pitchFamily="34" charset="0"/>
              </a:rPr>
              <a:t>The following slides show the nine sanitation system templates from the Compendium. A system template defines a suite of compatible and proven technology combinations from which a sanitation system can be designed. You can easily design your system by editing and modifying one of the templates. For example, remove the technology options that do not apply to your specific context.</a:t>
            </a:r>
            <a:endParaRPr lang="en-GB" sz="2000" dirty="0">
              <a:latin typeface="Arial" panose="020B0604020202020204" pitchFamily="34" charset="0"/>
              <a:ea typeface="Ebrima" panose="02000000000000000000" pitchFamily="2" charset="0"/>
              <a:cs typeface="Arial" panose="020B0604020202020204" pitchFamily="34" charset="0"/>
            </a:endParaRPr>
          </a:p>
        </p:txBody>
      </p:sp>
      <p:grpSp>
        <p:nvGrpSpPr>
          <p:cNvPr id="29" name="Group 28"/>
          <p:cNvGrpSpPr/>
          <p:nvPr/>
        </p:nvGrpSpPr>
        <p:grpSpPr>
          <a:xfrm>
            <a:off x="6789558" y="3696567"/>
            <a:ext cx="2622079" cy="1577458"/>
            <a:chOff x="6105128" y="4113220"/>
            <a:chExt cx="3306509" cy="1049791"/>
          </a:xfrm>
        </p:grpSpPr>
        <p:sp>
          <p:nvSpPr>
            <p:cNvPr id="30" name="Flowchart: Process 29"/>
            <p:cNvSpPr/>
            <p:nvPr/>
          </p:nvSpPr>
          <p:spPr>
            <a:xfrm>
              <a:off x="6105128" y="4113220"/>
              <a:ext cx="3306509" cy="1049791"/>
            </a:xfrm>
            <a:prstGeom prst="flowChartProcess">
              <a:avLst/>
            </a:prstGeom>
            <a:solidFill>
              <a:schemeClr val="bg1"/>
            </a:solidFill>
            <a:ln>
              <a:solidFill>
                <a:srgbClr val="122B4A"/>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indent="358775"/>
              <a:r>
                <a:rPr lang="en-GB" sz="1600" dirty="0" smtClean="0">
                  <a:solidFill>
                    <a:srgbClr val="122B4A"/>
                  </a:solidFill>
                  <a:latin typeface="Arial" pitchFamily="34" charset="0"/>
                  <a:cs typeface="Arial" pitchFamily="34" charset="0"/>
                </a:rPr>
                <a:t>Edit the system templates by adding or removing elements, changing the position of elements, etc.</a:t>
              </a:r>
              <a:endParaRPr lang="en-GB" sz="1600" dirty="0">
                <a:solidFill>
                  <a:srgbClr val="122B4A"/>
                </a:solidFill>
                <a:latin typeface="Arial" pitchFamily="34" charset="0"/>
                <a:cs typeface="Arial" pitchFamily="34" charset="0"/>
              </a:endParaRPr>
            </a:p>
          </p:txBody>
        </p:sp>
        <p:sp>
          <p:nvSpPr>
            <p:cNvPr id="31" name="TextBox 30"/>
            <p:cNvSpPr txBox="1"/>
            <p:nvPr/>
          </p:nvSpPr>
          <p:spPr>
            <a:xfrm>
              <a:off x="6217388" y="4187093"/>
              <a:ext cx="450764" cy="430887"/>
            </a:xfrm>
            <a:prstGeom prst="rect">
              <a:avLst/>
            </a:prstGeom>
            <a:noFill/>
          </p:spPr>
          <p:txBody>
            <a:bodyPr wrap="none" rtlCol="0">
              <a:spAutoFit/>
            </a:bodyPr>
            <a:lstStyle/>
            <a:p>
              <a:r>
                <a:rPr lang="en-GB" sz="2200" b="1" dirty="0">
                  <a:solidFill>
                    <a:srgbClr val="122B4A"/>
                  </a:solidFill>
                  <a:latin typeface="Arial" pitchFamily="34" charset="0"/>
                  <a:cs typeface="Arial" pitchFamily="34" charset="0"/>
                  <a:sym typeface="Wingdings"/>
                </a:rPr>
                <a:t></a:t>
              </a:r>
              <a:endParaRPr lang="en-GB" sz="2200" b="1" dirty="0"/>
            </a:p>
          </p:txBody>
        </p:sp>
      </p:grpSp>
      <p:sp>
        <p:nvSpPr>
          <p:cNvPr id="2" name="TextBox 1"/>
          <p:cNvSpPr txBox="1"/>
          <p:nvPr/>
        </p:nvSpPr>
        <p:spPr>
          <a:xfrm>
            <a:off x="496237" y="3529459"/>
            <a:ext cx="7121059" cy="2923877"/>
          </a:xfrm>
          <a:prstGeom prst="rect">
            <a:avLst/>
          </a:prstGeom>
          <a:noFill/>
        </p:spPr>
        <p:txBody>
          <a:bodyPr wrap="square" rtlCol="0">
            <a:spAutoFit/>
          </a:bodyPr>
          <a:lstStyle/>
          <a:p>
            <a:pPr>
              <a:spcAft>
                <a:spcPts val="600"/>
              </a:spcAft>
            </a:pPr>
            <a:r>
              <a:rPr lang="de-CH" sz="1600" dirty="0">
                <a:solidFill>
                  <a:srgbClr val="122B4A"/>
                </a:solidFill>
                <a:latin typeface="Arial" pitchFamily="34" charset="0"/>
                <a:cs typeface="Arial" pitchFamily="34" charset="0"/>
              </a:rPr>
              <a:t>System 1: Single Pit </a:t>
            </a:r>
            <a:r>
              <a:rPr lang="de-CH" sz="1600" dirty="0" smtClean="0">
                <a:solidFill>
                  <a:srgbClr val="122B4A"/>
                </a:solidFill>
                <a:latin typeface="Arial" pitchFamily="34" charset="0"/>
                <a:cs typeface="Arial" pitchFamily="34" charset="0"/>
              </a:rPr>
              <a:t>System</a:t>
            </a:r>
          </a:p>
          <a:p>
            <a:pPr>
              <a:spcAft>
                <a:spcPts val="600"/>
              </a:spcAft>
            </a:pPr>
            <a:r>
              <a:rPr lang="de-CH" sz="1600" dirty="0">
                <a:solidFill>
                  <a:srgbClr val="122B4A"/>
                </a:solidFill>
                <a:latin typeface="Arial" pitchFamily="34" charset="0"/>
                <a:cs typeface="Arial" pitchFamily="34" charset="0"/>
              </a:rPr>
              <a:t>System 2: </a:t>
            </a:r>
            <a:r>
              <a:rPr lang="en-GB" sz="1600" dirty="0" smtClean="0">
                <a:solidFill>
                  <a:srgbClr val="122B4A"/>
                </a:solidFill>
                <a:latin typeface="Arial" pitchFamily="34" charset="0"/>
                <a:cs typeface="Arial" pitchFamily="34" charset="0"/>
              </a:rPr>
              <a:t>Waterless</a:t>
            </a:r>
            <a:r>
              <a:rPr lang="de-CH" sz="1600" dirty="0" smtClean="0">
                <a:solidFill>
                  <a:srgbClr val="122B4A"/>
                </a:solidFill>
                <a:latin typeface="Arial" pitchFamily="34" charset="0"/>
                <a:cs typeface="Arial" pitchFamily="34" charset="0"/>
              </a:rPr>
              <a:t> </a:t>
            </a:r>
            <a:r>
              <a:rPr lang="en-GB" sz="1600" dirty="0" smtClean="0">
                <a:solidFill>
                  <a:srgbClr val="122B4A"/>
                </a:solidFill>
                <a:latin typeface="Arial" pitchFamily="34" charset="0"/>
                <a:cs typeface="Arial" pitchFamily="34" charset="0"/>
              </a:rPr>
              <a:t>Pit System without Sludge Production</a:t>
            </a:r>
          </a:p>
          <a:p>
            <a:pPr>
              <a:spcAft>
                <a:spcPts val="600"/>
              </a:spcAft>
            </a:pPr>
            <a:r>
              <a:rPr lang="de-CH" sz="1600" dirty="0" smtClean="0">
                <a:solidFill>
                  <a:srgbClr val="122B4A"/>
                </a:solidFill>
                <a:latin typeface="Arial" pitchFamily="34" charset="0"/>
                <a:cs typeface="Arial" pitchFamily="34" charset="0"/>
              </a:rPr>
              <a:t>System </a:t>
            </a:r>
            <a:r>
              <a:rPr lang="de-CH" sz="1600" dirty="0">
                <a:solidFill>
                  <a:srgbClr val="122B4A"/>
                </a:solidFill>
                <a:latin typeface="Arial" pitchFamily="34" charset="0"/>
                <a:cs typeface="Arial" pitchFamily="34" charset="0"/>
              </a:rPr>
              <a:t>3: </a:t>
            </a:r>
            <a:r>
              <a:rPr lang="en-GB" sz="1600" dirty="0" smtClean="0">
                <a:solidFill>
                  <a:srgbClr val="122B4A"/>
                </a:solidFill>
                <a:latin typeface="Arial" pitchFamily="34" charset="0"/>
                <a:cs typeface="Arial" pitchFamily="34" charset="0"/>
              </a:rPr>
              <a:t>Pour Flush Pit System without Sludge Production</a:t>
            </a:r>
          </a:p>
          <a:p>
            <a:pPr>
              <a:spcAft>
                <a:spcPts val="600"/>
              </a:spcAft>
            </a:pPr>
            <a:r>
              <a:rPr lang="de-CH" sz="1600" dirty="0" smtClean="0">
                <a:solidFill>
                  <a:srgbClr val="122B4A"/>
                </a:solidFill>
                <a:latin typeface="Arial" pitchFamily="34" charset="0"/>
                <a:cs typeface="Arial" pitchFamily="34" charset="0"/>
              </a:rPr>
              <a:t>System </a:t>
            </a:r>
            <a:r>
              <a:rPr lang="de-CH" sz="1600" dirty="0">
                <a:solidFill>
                  <a:srgbClr val="122B4A"/>
                </a:solidFill>
                <a:latin typeface="Arial" pitchFamily="34" charset="0"/>
                <a:cs typeface="Arial" pitchFamily="34" charset="0"/>
              </a:rPr>
              <a:t>4: </a:t>
            </a:r>
            <a:r>
              <a:rPr lang="en-GB" sz="1600" dirty="0" smtClean="0">
                <a:solidFill>
                  <a:srgbClr val="122B4A"/>
                </a:solidFill>
                <a:latin typeface="Arial" pitchFamily="34" charset="0"/>
                <a:cs typeface="Arial" pitchFamily="34" charset="0"/>
              </a:rPr>
              <a:t>Waterless System with Urine Diversion</a:t>
            </a:r>
          </a:p>
          <a:p>
            <a:pPr>
              <a:spcAft>
                <a:spcPts val="600"/>
              </a:spcAft>
            </a:pPr>
            <a:r>
              <a:rPr lang="de-CH" sz="1600" dirty="0" smtClean="0">
                <a:solidFill>
                  <a:srgbClr val="122B4A"/>
                </a:solidFill>
                <a:latin typeface="Arial" pitchFamily="34" charset="0"/>
                <a:cs typeface="Arial" pitchFamily="34" charset="0"/>
              </a:rPr>
              <a:t>System </a:t>
            </a:r>
            <a:r>
              <a:rPr lang="de-CH" sz="1600" dirty="0">
                <a:solidFill>
                  <a:srgbClr val="122B4A"/>
                </a:solidFill>
                <a:latin typeface="Arial" pitchFamily="34" charset="0"/>
                <a:cs typeface="Arial" pitchFamily="34" charset="0"/>
              </a:rPr>
              <a:t>5: Biogas System</a:t>
            </a:r>
            <a:endParaRPr lang="en-GB" sz="1600" dirty="0">
              <a:solidFill>
                <a:srgbClr val="122B4A"/>
              </a:solidFill>
              <a:latin typeface="Arial" pitchFamily="34" charset="0"/>
              <a:cs typeface="Arial" pitchFamily="34" charset="0"/>
            </a:endParaRPr>
          </a:p>
          <a:p>
            <a:pPr>
              <a:spcAft>
                <a:spcPts val="600"/>
              </a:spcAft>
            </a:pPr>
            <a:r>
              <a:rPr lang="de-CH" sz="1600" dirty="0">
                <a:solidFill>
                  <a:srgbClr val="122B4A"/>
                </a:solidFill>
                <a:latin typeface="Arial" pitchFamily="34" charset="0"/>
                <a:cs typeface="Arial" pitchFamily="34" charset="0"/>
              </a:rPr>
              <a:t>System 6: </a:t>
            </a:r>
            <a:r>
              <a:rPr lang="en-GB" sz="1600" dirty="0" smtClean="0">
                <a:solidFill>
                  <a:srgbClr val="122B4A"/>
                </a:solidFill>
                <a:latin typeface="Arial" pitchFamily="34" charset="0"/>
                <a:cs typeface="Arial" pitchFamily="34" charset="0"/>
              </a:rPr>
              <a:t>Blackwater Treatment System with Infiltration</a:t>
            </a:r>
          </a:p>
          <a:p>
            <a:pPr>
              <a:spcAft>
                <a:spcPts val="600"/>
              </a:spcAft>
            </a:pPr>
            <a:r>
              <a:rPr lang="de-CH" sz="1600" dirty="0" smtClean="0">
                <a:solidFill>
                  <a:srgbClr val="122B4A"/>
                </a:solidFill>
                <a:latin typeface="Arial" pitchFamily="34" charset="0"/>
                <a:cs typeface="Arial" pitchFamily="34" charset="0"/>
              </a:rPr>
              <a:t>System </a:t>
            </a:r>
            <a:r>
              <a:rPr lang="de-CH" sz="1600" dirty="0">
                <a:solidFill>
                  <a:srgbClr val="122B4A"/>
                </a:solidFill>
                <a:latin typeface="Arial" pitchFamily="34" charset="0"/>
                <a:cs typeface="Arial" pitchFamily="34" charset="0"/>
              </a:rPr>
              <a:t>7: </a:t>
            </a:r>
            <a:r>
              <a:rPr lang="en-GB" sz="1600" dirty="0" smtClean="0">
                <a:solidFill>
                  <a:srgbClr val="122B4A"/>
                </a:solidFill>
                <a:latin typeface="Arial" pitchFamily="34" charset="0"/>
                <a:cs typeface="Arial" pitchFamily="34" charset="0"/>
              </a:rPr>
              <a:t>Blackwater Treatment System with Effluent Transport</a:t>
            </a:r>
          </a:p>
          <a:p>
            <a:pPr>
              <a:spcAft>
                <a:spcPts val="600"/>
              </a:spcAft>
            </a:pPr>
            <a:r>
              <a:rPr lang="de-CH" sz="1600" dirty="0" smtClean="0">
                <a:solidFill>
                  <a:srgbClr val="122B4A"/>
                </a:solidFill>
                <a:latin typeface="Arial" pitchFamily="34" charset="0"/>
                <a:cs typeface="Arial" pitchFamily="34" charset="0"/>
              </a:rPr>
              <a:t>System </a:t>
            </a:r>
            <a:r>
              <a:rPr lang="de-CH" sz="1600" dirty="0">
                <a:solidFill>
                  <a:srgbClr val="122B4A"/>
                </a:solidFill>
                <a:latin typeface="Arial" pitchFamily="34" charset="0"/>
                <a:cs typeface="Arial" pitchFamily="34" charset="0"/>
              </a:rPr>
              <a:t>8: </a:t>
            </a:r>
            <a:r>
              <a:rPr lang="en-GB" sz="1600" dirty="0" smtClean="0">
                <a:solidFill>
                  <a:srgbClr val="122B4A"/>
                </a:solidFill>
                <a:latin typeface="Arial" pitchFamily="34" charset="0"/>
                <a:cs typeface="Arial" pitchFamily="34" charset="0"/>
              </a:rPr>
              <a:t>Blackwater Transport to (Semi-) Centralized Treatment System</a:t>
            </a:r>
          </a:p>
          <a:p>
            <a:pPr>
              <a:spcAft>
                <a:spcPts val="600"/>
              </a:spcAft>
            </a:pPr>
            <a:r>
              <a:rPr lang="de-CH" sz="1600" dirty="0" smtClean="0">
                <a:solidFill>
                  <a:srgbClr val="122B4A"/>
                </a:solidFill>
                <a:latin typeface="Arial" pitchFamily="34" charset="0"/>
                <a:cs typeface="Arial" pitchFamily="34" charset="0"/>
              </a:rPr>
              <a:t>System </a:t>
            </a:r>
            <a:r>
              <a:rPr lang="de-CH" sz="1600" dirty="0">
                <a:solidFill>
                  <a:srgbClr val="122B4A"/>
                </a:solidFill>
                <a:latin typeface="Arial" pitchFamily="34" charset="0"/>
                <a:cs typeface="Arial" pitchFamily="34" charset="0"/>
              </a:rPr>
              <a:t>9: </a:t>
            </a:r>
            <a:r>
              <a:rPr lang="en-GB" sz="1600" dirty="0" smtClean="0">
                <a:solidFill>
                  <a:srgbClr val="122B4A"/>
                </a:solidFill>
                <a:latin typeface="Arial" pitchFamily="34" charset="0"/>
                <a:cs typeface="Arial" pitchFamily="34" charset="0"/>
              </a:rPr>
              <a:t>Sewerage System with Urine Diversion</a:t>
            </a:r>
            <a:endParaRPr lang="en-GB" sz="1600" dirty="0">
              <a:solidFill>
                <a:srgbClr val="122B4A"/>
              </a:solidFill>
              <a:latin typeface="Arial" pitchFamily="34" charset="0"/>
              <a:cs typeface="Arial" pitchFamily="34" charset="0"/>
            </a:endParaRPr>
          </a:p>
        </p:txBody>
      </p:sp>
    </p:spTree>
    <p:extLst>
      <p:ext uri="{BB962C8B-B14F-4D97-AF65-F5344CB8AC3E}">
        <p14:creationId xmlns:p14="http://schemas.microsoft.com/office/powerpoint/2010/main" val="42402826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4" name="Group 483"/>
          <p:cNvGrpSpPr/>
          <p:nvPr/>
        </p:nvGrpSpPr>
        <p:grpSpPr>
          <a:xfrm>
            <a:off x="6562576" y="3848348"/>
            <a:ext cx="898276" cy="1383660"/>
            <a:chOff x="6562576" y="3848348"/>
            <a:chExt cx="898276" cy="1383660"/>
          </a:xfrm>
        </p:grpSpPr>
        <p:sp>
          <p:nvSpPr>
            <p:cNvPr id="472" name="Rectangle 471"/>
            <p:cNvSpPr/>
            <p:nvPr/>
          </p:nvSpPr>
          <p:spPr>
            <a:xfrm>
              <a:off x="6897216" y="3848348"/>
              <a:ext cx="109076" cy="1283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78" name="Rectangle 477"/>
            <p:cNvSpPr/>
            <p:nvPr/>
          </p:nvSpPr>
          <p:spPr>
            <a:xfrm>
              <a:off x="7029244" y="3849245"/>
              <a:ext cx="109076" cy="1283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406" name="Group 405"/>
            <p:cNvGrpSpPr/>
            <p:nvPr/>
          </p:nvGrpSpPr>
          <p:grpSpPr>
            <a:xfrm>
              <a:off x="6562576" y="3849245"/>
              <a:ext cx="898276" cy="1382763"/>
              <a:chOff x="6562576" y="3858461"/>
              <a:chExt cx="898276" cy="1382763"/>
            </a:xfrm>
          </p:grpSpPr>
          <p:sp>
            <p:nvSpPr>
              <p:cNvPr id="382" name="Rectangle 381"/>
              <p:cNvSpPr/>
              <p:nvPr/>
            </p:nvSpPr>
            <p:spPr>
              <a:xfrm>
                <a:off x="6562576" y="4490816"/>
                <a:ext cx="896267" cy="221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3" name="Rectangle 382"/>
              <p:cNvSpPr/>
              <p:nvPr/>
            </p:nvSpPr>
            <p:spPr>
              <a:xfrm>
                <a:off x="6562576" y="3880842"/>
                <a:ext cx="896267" cy="221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401" name="Group 400"/>
              <p:cNvGrpSpPr/>
              <p:nvPr/>
            </p:nvGrpSpPr>
            <p:grpSpPr>
              <a:xfrm>
                <a:off x="6562849" y="3858461"/>
                <a:ext cx="898003" cy="1382763"/>
                <a:chOff x="4160912" y="1412429"/>
                <a:chExt cx="898003" cy="360040"/>
              </a:xfrm>
            </p:grpSpPr>
            <p:sp>
              <p:nvSpPr>
                <p:cNvPr id="402" name="Rectangle 401"/>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03" name="Group 402"/>
                <p:cNvGrpSpPr/>
                <p:nvPr/>
              </p:nvGrpSpPr>
              <p:grpSpPr>
                <a:xfrm>
                  <a:off x="4162648" y="1412429"/>
                  <a:ext cx="896267" cy="360040"/>
                  <a:chOff x="1234157" y="1484784"/>
                  <a:chExt cx="896267" cy="360040"/>
                </a:xfrm>
              </p:grpSpPr>
              <p:sp>
                <p:nvSpPr>
                  <p:cNvPr id="404" name="Rectangle 403"/>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46800" rIns="0" bIns="46800" rtlCol="0" anchor="t" anchorCtr="0"/>
                  <a:lstStyle/>
                  <a:p>
                    <a:pPr algn="ctr"/>
                    <a:r>
                      <a:rPr lang="de-CH" sz="800" dirty="0"/>
                      <a:t>T.13</a:t>
                    </a:r>
                  </a:p>
                  <a:p>
                    <a:pPr algn="ctr"/>
                    <a:endParaRPr lang="de-CH" sz="800" dirty="0"/>
                  </a:p>
                  <a:p>
                    <a:pPr algn="ctr"/>
                    <a:endParaRPr lang="de-CH" sz="800" dirty="0"/>
                  </a:p>
                  <a:p>
                    <a:pPr algn="ctr"/>
                    <a:r>
                      <a:rPr lang="de-CH" sz="800" dirty="0"/>
                      <a:t>T.14</a:t>
                    </a:r>
                  </a:p>
                  <a:p>
                    <a:pPr algn="ctr"/>
                    <a:endParaRPr lang="de-CH" sz="800" dirty="0"/>
                  </a:p>
                  <a:p>
                    <a:pPr algn="ctr"/>
                    <a:r>
                      <a:rPr lang="de-CH" sz="800" dirty="0"/>
                      <a:t>T.15</a:t>
                    </a:r>
                  </a:p>
                  <a:p>
                    <a:pPr algn="ctr"/>
                    <a:endParaRPr lang="de-CH" sz="800" dirty="0"/>
                  </a:p>
                  <a:p>
                    <a:pPr algn="ctr"/>
                    <a:r>
                      <a:rPr lang="de-CH" sz="800" dirty="0"/>
                      <a:t>T.16</a:t>
                    </a:r>
                  </a:p>
                  <a:p>
                    <a:pPr algn="ctr"/>
                    <a:endParaRPr lang="de-CH" sz="800" dirty="0"/>
                  </a:p>
                  <a:p>
                    <a:pPr algn="ctr"/>
                    <a:r>
                      <a:rPr lang="de-CH" sz="800" dirty="0"/>
                      <a:t>T.17</a:t>
                    </a:r>
                  </a:p>
                </p:txBody>
              </p:sp>
              <p:sp>
                <p:nvSpPr>
                  <p:cNvPr id="405" name="Rectangle 404"/>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t" anchorCtr="0"/>
                  <a:lstStyle/>
                  <a:p>
                    <a:r>
                      <a:rPr lang="en-GB" sz="800" dirty="0" err="1">
                        <a:solidFill>
                          <a:schemeClr val="tx1"/>
                        </a:solidFill>
                      </a:rPr>
                      <a:t>Sedimen-tation</a:t>
                    </a:r>
                    <a:r>
                      <a:rPr lang="en-GB" sz="800" dirty="0">
                        <a:solidFill>
                          <a:schemeClr val="tx1"/>
                        </a:solidFill>
                      </a:rPr>
                      <a:t> / Thickening</a:t>
                    </a:r>
                  </a:p>
                  <a:p>
                    <a:r>
                      <a:rPr lang="en-GB" sz="800" dirty="0">
                        <a:solidFill>
                          <a:schemeClr val="tx1"/>
                        </a:solidFill>
                      </a:rPr>
                      <a:t>Unplanted Drying Beds</a:t>
                    </a:r>
                  </a:p>
                  <a:p>
                    <a:r>
                      <a:rPr lang="en-GB" sz="800" dirty="0">
                        <a:solidFill>
                          <a:schemeClr val="tx1"/>
                        </a:solidFill>
                      </a:rPr>
                      <a:t>Planted Drying Beds</a:t>
                    </a:r>
                  </a:p>
                  <a:p>
                    <a:r>
                      <a:rPr lang="en-GB" sz="800" dirty="0">
                        <a:solidFill>
                          <a:schemeClr val="tx1"/>
                        </a:solidFill>
                      </a:rPr>
                      <a:t>Co-Composting</a:t>
                    </a:r>
                  </a:p>
                  <a:p>
                    <a:r>
                      <a:rPr lang="en-GB" sz="800" dirty="0">
                        <a:solidFill>
                          <a:schemeClr val="tx1"/>
                        </a:solidFill>
                      </a:rPr>
                      <a:t>Biogas Reactor</a:t>
                    </a:r>
                  </a:p>
                </p:txBody>
              </p:sp>
            </p:grpSp>
          </p:grpSp>
        </p:grpSp>
      </p:grpSp>
      <p:grpSp>
        <p:nvGrpSpPr>
          <p:cNvPr id="367" name="Group 366"/>
          <p:cNvGrpSpPr/>
          <p:nvPr/>
        </p:nvGrpSpPr>
        <p:grpSpPr>
          <a:xfrm>
            <a:off x="5353449" y="4411047"/>
            <a:ext cx="896267" cy="362282"/>
            <a:chOff x="3010520" y="1410534"/>
            <a:chExt cx="896267" cy="362282"/>
          </a:xfrm>
        </p:grpSpPr>
        <p:sp>
          <p:nvSpPr>
            <p:cNvPr id="368" name="Rectangle 367"/>
            <p:cNvSpPr/>
            <p:nvPr/>
          </p:nvSpPr>
          <p:spPr>
            <a:xfrm>
              <a:off x="3010521" y="1410534"/>
              <a:ext cx="894530" cy="360040"/>
            </a:xfrm>
            <a:prstGeom prst="rect">
              <a:avLst/>
            </a:prstGeom>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69" name="Group 368"/>
            <p:cNvGrpSpPr/>
            <p:nvPr/>
          </p:nvGrpSpPr>
          <p:grpSpPr>
            <a:xfrm>
              <a:off x="3010520" y="1412776"/>
              <a:ext cx="896267" cy="360040"/>
              <a:chOff x="1234157" y="1484784"/>
              <a:chExt cx="896267" cy="360040"/>
            </a:xfrm>
          </p:grpSpPr>
          <p:sp>
            <p:nvSpPr>
              <p:cNvPr id="370" name="Rectangle 369"/>
              <p:cNvSpPr/>
              <p:nvPr/>
            </p:nvSpPr>
            <p:spPr>
              <a:xfrm>
                <a:off x="1234157" y="1484784"/>
                <a:ext cx="247673" cy="360040"/>
              </a:xfrm>
              <a:prstGeom prst="rect">
                <a:avLst/>
              </a:prstGeom>
              <a:solidFill>
                <a:srgbClr val="FCD900"/>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solidFill>
                      <a:schemeClr val="tx1"/>
                    </a:solidFill>
                  </a:rPr>
                  <a:t>C.7</a:t>
                </a:r>
                <a:endParaRPr lang="en-GB" sz="800" dirty="0">
                  <a:solidFill>
                    <a:schemeClr val="tx1"/>
                  </a:solidFill>
                </a:endParaRPr>
              </a:p>
            </p:txBody>
          </p:sp>
          <p:sp>
            <p:nvSpPr>
              <p:cNvPr id="371" name="Rectangle 370"/>
              <p:cNvSpPr/>
              <p:nvPr/>
            </p:nvSpPr>
            <p:spPr>
              <a:xfrm>
                <a:off x="1481829" y="1484784"/>
                <a:ext cx="648595"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Transfer Station</a:t>
                </a:r>
                <a:endParaRPr lang="en-GB" sz="800" dirty="0">
                  <a:solidFill>
                    <a:schemeClr val="tx1"/>
                  </a:solidFill>
                </a:endParaRPr>
              </a:p>
            </p:txBody>
          </p:sp>
        </p:grpSp>
      </p:grpSp>
      <p:grpSp>
        <p:nvGrpSpPr>
          <p:cNvPr id="451" name="Group 450"/>
          <p:cNvGrpSpPr/>
          <p:nvPr/>
        </p:nvGrpSpPr>
        <p:grpSpPr>
          <a:xfrm>
            <a:off x="3296816" y="2475908"/>
            <a:ext cx="896268" cy="796161"/>
            <a:chOff x="3296816" y="2475908"/>
            <a:chExt cx="896268" cy="796161"/>
          </a:xfrm>
        </p:grpSpPr>
        <p:sp>
          <p:nvSpPr>
            <p:cNvPr id="290" name="Rectangle 289"/>
            <p:cNvSpPr/>
            <p:nvPr/>
          </p:nvSpPr>
          <p:spPr>
            <a:xfrm>
              <a:off x="3311085" y="2924884"/>
              <a:ext cx="881999" cy="332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91" name="Rectangle 290"/>
            <p:cNvSpPr/>
            <p:nvPr/>
          </p:nvSpPr>
          <p:spPr>
            <a:xfrm>
              <a:off x="3298553" y="2544106"/>
              <a:ext cx="881999" cy="206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80" name="Group 279"/>
            <p:cNvGrpSpPr/>
            <p:nvPr/>
          </p:nvGrpSpPr>
          <p:grpSpPr>
            <a:xfrm>
              <a:off x="3296816" y="2475908"/>
              <a:ext cx="896267" cy="796161"/>
              <a:chOff x="1856656" y="1433484"/>
              <a:chExt cx="896267" cy="360040"/>
            </a:xfrm>
          </p:grpSpPr>
          <p:sp>
            <p:nvSpPr>
              <p:cNvPr id="281" name="Rectangle 280"/>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282" name="Group 281"/>
              <p:cNvGrpSpPr/>
              <p:nvPr/>
            </p:nvGrpSpPr>
            <p:grpSpPr>
              <a:xfrm>
                <a:off x="1856656" y="1433484"/>
                <a:ext cx="896267" cy="360040"/>
                <a:chOff x="1234157" y="1484784"/>
                <a:chExt cx="896267" cy="360040"/>
              </a:xfrm>
            </p:grpSpPr>
            <p:sp>
              <p:nvSpPr>
                <p:cNvPr id="283" name="Rectangle 282"/>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Single Pit</a:t>
                  </a:r>
                </a:p>
                <a:p>
                  <a:r>
                    <a:rPr lang="en-GB" sz="800" dirty="0" smtClean="0">
                      <a:solidFill>
                        <a:schemeClr val="tx1"/>
                      </a:solidFill>
                    </a:rPr>
                    <a:t>Single VIP</a:t>
                  </a:r>
                  <a:endParaRPr lang="en-GB" sz="800" dirty="0">
                    <a:solidFill>
                      <a:schemeClr val="tx1"/>
                    </a:solidFill>
                  </a:endParaRPr>
                </a:p>
              </p:txBody>
            </p:sp>
            <p:sp>
              <p:nvSpPr>
                <p:cNvPr id="284" name="Rectangle 283"/>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S.2</a:t>
                  </a:r>
                </a:p>
                <a:p>
                  <a:r>
                    <a:rPr lang="de-CH" sz="800" dirty="0" smtClean="0"/>
                    <a:t>S.3</a:t>
                  </a:r>
                  <a:endParaRPr lang="en-GB" sz="800" dirty="0"/>
                </a:p>
              </p:txBody>
            </p:sp>
          </p:grpSp>
        </p:grpSp>
      </p:grpSp>
      <p:grpSp>
        <p:nvGrpSpPr>
          <p:cNvPr id="264" name="Group 263"/>
          <p:cNvGrpSpPr/>
          <p:nvPr/>
        </p:nvGrpSpPr>
        <p:grpSpPr>
          <a:xfrm>
            <a:off x="3298553" y="5102961"/>
            <a:ext cx="894531" cy="360040"/>
            <a:chOff x="8372328" y="1088079"/>
            <a:chExt cx="894531" cy="360040"/>
          </a:xfrm>
        </p:grpSpPr>
        <p:sp>
          <p:nvSpPr>
            <p:cNvPr id="265" name="Rectangle 264"/>
            <p:cNvSpPr/>
            <p:nvPr/>
          </p:nvSpPr>
          <p:spPr>
            <a:xfrm>
              <a:off x="8372328" y="1089974"/>
              <a:ext cx="894531" cy="3581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66" name="Rectangle 265"/>
            <p:cNvSpPr/>
            <p:nvPr/>
          </p:nvSpPr>
          <p:spPr>
            <a:xfrm>
              <a:off x="8372328" y="1088079"/>
              <a:ext cx="894530" cy="360040"/>
            </a:xfrm>
            <a:prstGeom prst="rect">
              <a:avLst/>
            </a:prstGeom>
            <a:solidFill>
              <a:srgbClr val="FFCD9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Greywater Treatment</a:t>
              </a:r>
              <a:endParaRPr lang="en-GB" sz="800" dirty="0">
                <a:solidFill>
                  <a:schemeClr val="tx1"/>
                </a:solidFill>
              </a:endParaRPr>
            </a:p>
          </p:txBody>
        </p:sp>
      </p:grpSp>
      <p:grpSp>
        <p:nvGrpSpPr>
          <p:cNvPr id="218" name="Group 217"/>
          <p:cNvGrpSpPr/>
          <p:nvPr/>
        </p:nvGrpSpPr>
        <p:grpSpPr>
          <a:xfrm>
            <a:off x="199729" y="3049483"/>
            <a:ext cx="882742" cy="360467"/>
            <a:chOff x="2149453" y="2780491"/>
            <a:chExt cx="882742" cy="360467"/>
          </a:xfrm>
        </p:grpSpPr>
        <p:sp>
          <p:nvSpPr>
            <p:cNvPr id="219" name="Diamond 21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20" name="Group 219"/>
            <p:cNvGrpSpPr/>
            <p:nvPr/>
          </p:nvGrpSpPr>
          <p:grpSpPr>
            <a:xfrm>
              <a:off x="2149453" y="2780531"/>
              <a:ext cx="882741" cy="360427"/>
              <a:chOff x="1207810" y="1844437"/>
              <a:chExt cx="922615" cy="360427"/>
            </a:xfrm>
          </p:grpSpPr>
          <p:sp>
            <p:nvSpPr>
              <p:cNvPr id="221" name="Rectangle 220"/>
              <p:cNvSpPr/>
              <p:nvPr/>
            </p:nvSpPr>
            <p:spPr>
              <a:xfrm>
                <a:off x="1437669" y="1844824"/>
                <a:ext cx="692756" cy="360040"/>
              </a:xfrm>
              <a:prstGeom prst="rect">
                <a:avLst/>
              </a:prstGeom>
              <a:solidFill>
                <a:schemeClr val="bg1"/>
              </a:solidFill>
              <a:ln w="6350">
                <a:solidFill>
                  <a:srgbClr val="B33E14"/>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Faeces</a:t>
                </a:r>
                <a:endParaRPr lang="en-GB" sz="800" dirty="0">
                  <a:solidFill>
                    <a:schemeClr val="tx1"/>
                  </a:solidFill>
                </a:endParaRPr>
              </a:p>
            </p:txBody>
          </p:sp>
          <p:sp>
            <p:nvSpPr>
              <p:cNvPr id="222" name="Chord 221"/>
              <p:cNvSpPr/>
              <p:nvPr/>
            </p:nvSpPr>
            <p:spPr>
              <a:xfrm>
                <a:off x="1207810" y="1844437"/>
                <a:ext cx="432049" cy="360000"/>
              </a:xfrm>
              <a:prstGeom prst="chord">
                <a:avLst>
                  <a:gd name="adj1" fmla="val 5243982"/>
                  <a:gd name="adj2" fmla="val 16387372"/>
                </a:avLst>
              </a:prstGeom>
              <a:solidFill>
                <a:srgbClr val="B33E14"/>
              </a:solidFill>
              <a:ln w="6350">
                <a:solidFill>
                  <a:srgbClr val="B33E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213" name="Group 212"/>
          <p:cNvGrpSpPr/>
          <p:nvPr/>
        </p:nvGrpSpPr>
        <p:grpSpPr>
          <a:xfrm>
            <a:off x="7782924" y="2695639"/>
            <a:ext cx="882742" cy="360467"/>
            <a:chOff x="2149453" y="2780491"/>
            <a:chExt cx="882742" cy="360467"/>
          </a:xfrm>
        </p:grpSpPr>
        <p:sp>
          <p:nvSpPr>
            <p:cNvPr id="214" name="Diamond 213"/>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15" name="Group 214"/>
            <p:cNvGrpSpPr/>
            <p:nvPr/>
          </p:nvGrpSpPr>
          <p:grpSpPr>
            <a:xfrm>
              <a:off x="2149453" y="2780531"/>
              <a:ext cx="882741" cy="360427"/>
              <a:chOff x="1207810" y="1844437"/>
              <a:chExt cx="922615" cy="360427"/>
            </a:xfrm>
          </p:grpSpPr>
          <p:sp>
            <p:nvSpPr>
              <p:cNvPr id="216" name="Rectangle 215"/>
              <p:cNvSpPr/>
              <p:nvPr/>
            </p:nvSpPr>
            <p:spPr>
              <a:xfrm>
                <a:off x="1437669" y="1844824"/>
                <a:ext cx="692756" cy="360040"/>
              </a:xfrm>
              <a:prstGeom prst="rect">
                <a:avLst/>
              </a:prstGeom>
              <a:solidFill>
                <a:schemeClr val="bg1"/>
              </a:solidFill>
              <a:ln w="6350">
                <a:solidFill>
                  <a:srgbClr val="52949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Effluent</a:t>
                </a:r>
                <a:endParaRPr lang="en-GB" sz="800" dirty="0">
                  <a:solidFill>
                    <a:schemeClr val="tx1"/>
                  </a:solidFill>
                </a:endParaRPr>
              </a:p>
            </p:txBody>
          </p:sp>
          <p:sp>
            <p:nvSpPr>
              <p:cNvPr id="217" name="Chord 216"/>
              <p:cNvSpPr/>
              <p:nvPr/>
            </p:nvSpPr>
            <p:spPr>
              <a:xfrm>
                <a:off x="1207810" y="1844437"/>
                <a:ext cx="432049" cy="360000"/>
              </a:xfrm>
              <a:prstGeom prst="chord">
                <a:avLst>
                  <a:gd name="adj1" fmla="val 5243982"/>
                  <a:gd name="adj2" fmla="val 16387372"/>
                </a:avLst>
              </a:prstGeom>
              <a:solidFill>
                <a:srgbClr val="529491"/>
              </a:solidFill>
              <a:ln w="6350">
                <a:solidFill>
                  <a:srgbClr val="5294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203" name="Group 202"/>
          <p:cNvGrpSpPr/>
          <p:nvPr/>
        </p:nvGrpSpPr>
        <p:grpSpPr>
          <a:xfrm>
            <a:off x="4321674" y="2696220"/>
            <a:ext cx="882742" cy="360467"/>
            <a:chOff x="2149453" y="2780491"/>
            <a:chExt cx="882742" cy="360467"/>
          </a:xfrm>
        </p:grpSpPr>
        <p:sp>
          <p:nvSpPr>
            <p:cNvPr id="204" name="Diamond 203"/>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05" name="Group 204"/>
            <p:cNvGrpSpPr/>
            <p:nvPr/>
          </p:nvGrpSpPr>
          <p:grpSpPr>
            <a:xfrm>
              <a:off x="2149453" y="2780531"/>
              <a:ext cx="882741" cy="360427"/>
              <a:chOff x="1207810" y="1844437"/>
              <a:chExt cx="922615" cy="360427"/>
            </a:xfrm>
          </p:grpSpPr>
          <p:sp>
            <p:nvSpPr>
              <p:cNvPr id="206" name="Rectangle 205"/>
              <p:cNvSpPr/>
              <p:nvPr/>
            </p:nvSpPr>
            <p:spPr>
              <a:xfrm>
                <a:off x="1437669" y="1844824"/>
                <a:ext cx="692756" cy="360040"/>
              </a:xfrm>
              <a:prstGeom prst="rect">
                <a:avLst/>
              </a:prstGeom>
              <a:solidFill>
                <a:schemeClr val="bg1"/>
              </a:solidFill>
              <a:ln w="6350">
                <a:solidFill>
                  <a:srgbClr val="80664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Sludge</a:t>
                </a:r>
                <a:endParaRPr lang="en-GB" sz="800" dirty="0">
                  <a:solidFill>
                    <a:schemeClr val="tx1"/>
                  </a:solidFill>
                </a:endParaRPr>
              </a:p>
            </p:txBody>
          </p:sp>
          <p:sp>
            <p:nvSpPr>
              <p:cNvPr id="207" name="Chord 206"/>
              <p:cNvSpPr/>
              <p:nvPr/>
            </p:nvSpPr>
            <p:spPr>
              <a:xfrm>
                <a:off x="1207810" y="1844437"/>
                <a:ext cx="432049" cy="360000"/>
              </a:xfrm>
              <a:prstGeom prst="chord">
                <a:avLst>
                  <a:gd name="adj1" fmla="val 5243982"/>
                  <a:gd name="adj2" fmla="val 16387372"/>
                </a:avLst>
              </a:prstGeom>
              <a:solidFill>
                <a:srgbClr val="806640"/>
              </a:solidFill>
              <a:ln w="6350">
                <a:solidFill>
                  <a:srgbClr val="806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cxnSp>
        <p:nvCxnSpPr>
          <p:cNvPr id="144" name="Elbow Connector 143"/>
          <p:cNvCxnSpPr>
            <a:stCxn id="368" idx="3"/>
            <a:endCxn id="382" idx="1"/>
          </p:cNvCxnSpPr>
          <p:nvPr/>
        </p:nvCxnSpPr>
        <p:spPr>
          <a:xfrm>
            <a:off x="6247980" y="4591067"/>
            <a:ext cx="314596" cy="1347"/>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sz="quarter" idx="10"/>
          </p:nvPr>
        </p:nvSpPr>
        <p:spPr/>
        <p:txBody>
          <a:bodyPr/>
          <a:lstStyle/>
          <a:p>
            <a:r>
              <a:rPr lang="de-CH" dirty="0" smtClean="0"/>
              <a:t>System 1: Single Pit System</a:t>
            </a:r>
            <a:endParaRPr lang="en-GB" dirty="0"/>
          </a:p>
        </p:txBody>
      </p:sp>
      <p:cxnSp>
        <p:nvCxnSpPr>
          <p:cNvPr id="116" name="Elbow Connector 115"/>
          <p:cNvCxnSpPr>
            <a:stCxn id="164" idx="3"/>
            <a:endCxn id="441" idx="1"/>
          </p:cNvCxnSpPr>
          <p:nvPr/>
        </p:nvCxnSpPr>
        <p:spPr>
          <a:xfrm>
            <a:off x="5205158" y="5283787"/>
            <a:ext cx="3602268" cy="0"/>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Elbow Connector 118"/>
          <p:cNvCxnSpPr>
            <a:stCxn id="184" idx="3"/>
            <a:endCxn id="265" idx="1"/>
          </p:cNvCxnSpPr>
          <p:nvPr/>
        </p:nvCxnSpPr>
        <p:spPr>
          <a:xfrm flipV="1">
            <a:off x="1082471" y="5283929"/>
            <a:ext cx="2216082" cy="0"/>
          </a:xfrm>
          <a:prstGeom prst="bentConnector3">
            <a:avLst/>
          </a:prstGeom>
          <a:ln w="19050">
            <a:solidFill>
              <a:srgbClr val="1F497D"/>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Elbow Connector 123"/>
          <p:cNvCxnSpPr>
            <a:stCxn id="266" idx="3"/>
            <a:endCxn id="164" idx="1"/>
          </p:cNvCxnSpPr>
          <p:nvPr/>
        </p:nvCxnSpPr>
        <p:spPr>
          <a:xfrm>
            <a:off x="4193083" y="5282981"/>
            <a:ext cx="130075" cy="806"/>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Elbow Connector 126"/>
          <p:cNvCxnSpPr>
            <a:stCxn id="281" idx="0"/>
            <a:endCxn id="415" idx="1"/>
          </p:cNvCxnSpPr>
          <p:nvPr/>
        </p:nvCxnSpPr>
        <p:spPr>
          <a:xfrm rot="5400000" flipH="1" flipV="1">
            <a:off x="5988607" y="-342911"/>
            <a:ext cx="576030" cy="5061608"/>
          </a:xfrm>
          <a:prstGeom prst="bent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Elbow Connector 134"/>
          <p:cNvCxnSpPr>
            <a:stCxn id="310" idx="3"/>
            <a:endCxn id="383" idx="1"/>
          </p:cNvCxnSpPr>
          <p:nvPr/>
        </p:nvCxnSpPr>
        <p:spPr>
          <a:xfrm>
            <a:off x="6245969" y="2875814"/>
            <a:ext cx="316607" cy="1106626"/>
          </a:xfrm>
          <a:prstGeom prst="bentConnector3">
            <a:avLst>
              <a:gd name="adj1" fmla="val 13899"/>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13" name="Group 112"/>
          <p:cNvGrpSpPr/>
          <p:nvPr/>
        </p:nvGrpSpPr>
        <p:grpSpPr>
          <a:xfrm>
            <a:off x="1236440" y="2470725"/>
            <a:ext cx="896267" cy="360040"/>
            <a:chOff x="706264" y="1412776"/>
            <a:chExt cx="896267" cy="360040"/>
          </a:xfrm>
        </p:grpSpPr>
        <p:sp>
          <p:nvSpPr>
            <p:cNvPr id="114" name="Rectangle 113"/>
            <p:cNvSpPr/>
            <p:nvPr/>
          </p:nvSpPr>
          <p:spPr>
            <a:xfrm>
              <a:off x="706265" y="1412776"/>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15" name="Group 114"/>
            <p:cNvGrpSpPr/>
            <p:nvPr/>
          </p:nvGrpSpPr>
          <p:grpSpPr>
            <a:xfrm>
              <a:off x="706264" y="1412776"/>
              <a:ext cx="896267" cy="360040"/>
              <a:chOff x="1234157" y="1484784"/>
              <a:chExt cx="896267" cy="360040"/>
            </a:xfrm>
          </p:grpSpPr>
          <p:sp>
            <p:nvSpPr>
              <p:cNvPr id="117" name="Rectangle 116"/>
              <p:cNvSpPr/>
              <p:nvPr/>
            </p:nvSpPr>
            <p:spPr>
              <a:xfrm>
                <a:off x="1234157" y="1484784"/>
                <a:ext cx="247673" cy="360040"/>
              </a:xfrm>
              <a:prstGeom prst="rect">
                <a:avLst/>
              </a:prstGeom>
              <a:solidFill>
                <a:srgbClr val="CC0000"/>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U.1</a:t>
                </a:r>
                <a:endParaRPr lang="en-GB" sz="800" dirty="0"/>
              </a:p>
            </p:txBody>
          </p:sp>
          <p:sp>
            <p:nvSpPr>
              <p:cNvPr id="118" name="Rectangle 117"/>
              <p:cNvSpPr/>
              <p:nvPr/>
            </p:nvSpPr>
            <p:spPr>
              <a:xfrm>
                <a:off x="1481829" y="1484784"/>
                <a:ext cx="648595" cy="360040"/>
              </a:xfrm>
              <a:prstGeom prst="rect">
                <a:avLst/>
              </a:prstGeom>
              <a:solidFill>
                <a:srgbClr val="FFBDBD"/>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Dry Toilet</a:t>
                </a:r>
                <a:endParaRPr lang="en-GB" sz="800" dirty="0">
                  <a:solidFill>
                    <a:schemeClr val="tx1"/>
                  </a:solidFill>
                </a:endParaRPr>
              </a:p>
            </p:txBody>
          </p:sp>
        </p:grpSp>
      </p:grpSp>
      <p:grpSp>
        <p:nvGrpSpPr>
          <p:cNvPr id="153" name="Group 152"/>
          <p:cNvGrpSpPr/>
          <p:nvPr/>
        </p:nvGrpSpPr>
        <p:grpSpPr>
          <a:xfrm>
            <a:off x="2270058" y="2904624"/>
            <a:ext cx="882742" cy="360467"/>
            <a:chOff x="2149453" y="2780491"/>
            <a:chExt cx="882742" cy="360467"/>
          </a:xfrm>
        </p:grpSpPr>
        <p:sp>
          <p:nvSpPr>
            <p:cNvPr id="154" name="Diamond 153"/>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55" name="Group 154"/>
            <p:cNvGrpSpPr/>
            <p:nvPr/>
          </p:nvGrpSpPr>
          <p:grpSpPr>
            <a:xfrm>
              <a:off x="2149453" y="2780531"/>
              <a:ext cx="882741" cy="360427"/>
              <a:chOff x="1207810" y="1844437"/>
              <a:chExt cx="922615" cy="360427"/>
            </a:xfrm>
          </p:grpSpPr>
          <p:sp>
            <p:nvSpPr>
              <p:cNvPr id="156" name="Rectangle 155"/>
              <p:cNvSpPr/>
              <p:nvPr/>
            </p:nvSpPr>
            <p:spPr>
              <a:xfrm>
                <a:off x="1437669" y="1844824"/>
                <a:ext cx="692756" cy="360040"/>
              </a:xfrm>
              <a:prstGeom prst="rect">
                <a:avLst/>
              </a:prstGeom>
              <a:solidFill>
                <a:schemeClr val="bg1"/>
              </a:solidFill>
              <a:ln w="6350">
                <a:solidFill>
                  <a:srgbClr val="476666"/>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Blackwater</a:t>
                </a:r>
                <a:endParaRPr lang="en-GB" sz="800" dirty="0">
                  <a:solidFill>
                    <a:schemeClr val="tx1"/>
                  </a:solidFill>
                </a:endParaRPr>
              </a:p>
            </p:txBody>
          </p:sp>
          <p:sp>
            <p:nvSpPr>
              <p:cNvPr id="157" name="Chord 156"/>
              <p:cNvSpPr/>
              <p:nvPr/>
            </p:nvSpPr>
            <p:spPr>
              <a:xfrm>
                <a:off x="1207810" y="1844437"/>
                <a:ext cx="432049" cy="360000"/>
              </a:xfrm>
              <a:prstGeom prst="chord">
                <a:avLst>
                  <a:gd name="adj1" fmla="val 5243982"/>
                  <a:gd name="adj2" fmla="val 16387372"/>
                </a:avLst>
              </a:prstGeom>
              <a:solidFill>
                <a:srgbClr val="476666"/>
              </a:solidFill>
              <a:ln w="6350">
                <a:solidFill>
                  <a:srgbClr val="47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58" name="Group 157"/>
          <p:cNvGrpSpPr/>
          <p:nvPr/>
        </p:nvGrpSpPr>
        <p:grpSpPr>
          <a:xfrm>
            <a:off x="199729" y="3745647"/>
            <a:ext cx="882742" cy="360467"/>
            <a:chOff x="2149453" y="2780491"/>
            <a:chExt cx="882742" cy="360467"/>
          </a:xfrm>
        </p:grpSpPr>
        <p:sp>
          <p:nvSpPr>
            <p:cNvPr id="159" name="Diamond 15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60" name="Group 159"/>
            <p:cNvGrpSpPr/>
            <p:nvPr/>
          </p:nvGrpSpPr>
          <p:grpSpPr>
            <a:xfrm>
              <a:off x="2149453" y="2780531"/>
              <a:ext cx="882741" cy="360427"/>
              <a:chOff x="1207810" y="1844437"/>
              <a:chExt cx="922615" cy="360427"/>
            </a:xfrm>
          </p:grpSpPr>
          <p:sp>
            <p:nvSpPr>
              <p:cNvPr id="161" name="Rectangle 160"/>
              <p:cNvSpPr/>
              <p:nvPr/>
            </p:nvSpPr>
            <p:spPr>
              <a:xfrm>
                <a:off x="1437669" y="1844824"/>
                <a:ext cx="692756" cy="360040"/>
              </a:xfrm>
              <a:prstGeom prst="rect">
                <a:avLst/>
              </a:prstGeom>
              <a:solidFill>
                <a:schemeClr val="bg1"/>
              </a:solidFill>
              <a:ln w="6350">
                <a:solidFill>
                  <a:srgbClr val="F2CE9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Anal Cleansing Water</a:t>
                </a:r>
                <a:endParaRPr lang="en-GB" sz="800" dirty="0">
                  <a:solidFill>
                    <a:schemeClr val="tx1"/>
                  </a:solidFill>
                </a:endParaRPr>
              </a:p>
            </p:txBody>
          </p:sp>
          <p:sp>
            <p:nvSpPr>
              <p:cNvPr id="162" name="Chord 161"/>
              <p:cNvSpPr/>
              <p:nvPr/>
            </p:nvSpPr>
            <p:spPr>
              <a:xfrm>
                <a:off x="1207810" y="1844437"/>
                <a:ext cx="432049" cy="360000"/>
              </a:xfrm>
              <a:prstGeom prst="chord">
                <a:avLst>
                  <a:gd name="adj1" fmla="val 5243982"/>
                  <a:gd name="adj2" fmla="val 16387372"/>
                </a:avLst>
              </a:prstGeom>
              <a:solidFill>
                <a:srgbClr val="F2CE9D"/>
              </a:solidFill>
              <a:ln w="6350">
                <a:solidFill>
                  <a:srgbClr val="F2CE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63" name="Group 162"/>
          <p:cNvGrpSpPr/>
          <p:nvPr/>
        </p:nvGrpSpPr>
        <p:grpSpPr>
          <a:xfrm>
            <a:off x="4322416" y="5103767"/>
            <a:ext cx="882742" cy="360467"/>
            <a:chOff x="2149453" y="2780491"/>
            <a:chExt cx="882742" cy="360467"/>
          </a:xfrm>
        </p:grpSpPr>
        <p:sp>
          <p:nvSpPr>
            <p:cNvPr id="164" name="Diamond 163"/>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65" name="Group 164"/>
            <p:cNvGrpSpPr/>
            <p:nvPr/>
          </p:nvGrpSpPr>
          <p:grpSpPr>
            <a:xfrm>
              <a:off x="2149453" y="2780531"/>
              <a:ext cx="882741" cy="360427"/>
              <a:chOff x="1207810" y="1844437"/>
              <a:chExt cx="922615" cy="360427"/>
            </a:xfrm>
          </p:grpSpPr>
          <p:sp>
            <p:nvSpPr>
              <p:cNvPr id="166" name="Rectangle 165"/>
              <p:cNvSpPr/>
              <p:nvPr/>
            </p:nvSpPr>
            <p:spPr>
              <a:xfrm>
                <a:off x="1437669" y="1844824"/>
                <a:ext cx="692756" cy="360040"/>
              </a:xfrm>
              <a:prstGeom prst="rect">
                <a:avLst/>
              </a:prstGeom>
              <a:solidFill>
                <a:schemeClr val="bg1"/>
              </a:solidFill>
              <a:ln w="6350">
                <a:solidFill>
                  <a:srgbClr val="52949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Effluent</a:t>
                </a:r>
                <a:endParaRPr lang="en-GB" sz="800" dirty="0">
                  <a:solidFill>
                    <a:schemeClr val="tx1"/>
                  </a:solidFill>
                </a:endParaRPr>
              </a:p>
            </p:txBody>
          </p:sp>
          <p:sp>
            <p:nvSpPr>
              <p:cNvPr id="167" name="Chord 166"/>
              <p:cNvSpPr/>
              <p:nvPr/>
            </p:nvSpPr>
            <p:spPr>
              <a:xfrm>
                <a:off x="1207810" y="1844437"/>
                <a:ext cx="432049" cy="360000"/>
              </a:xfrm>
              <a:prstGeom prst="chord">
                <a:avLst>
                  <a:gd name="adj1" fmla="val 5243982"/>
                  <a:gd name="adj2" fmla="val 16387372"/>
                </a:avLst>
              </a:prstGeom>
              <a:solidFill>
                <a:srgbClr val="529491"/>
              </a:solidFill>
              <a:ln w="6350">
                <a:solidFill>
                  <a:srgbClr val="5294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68" name="Group 167"/>
          <p:cNvGrpSpPr/>
          <p:nvPr/>
        </p:nvGrpSpPr>
        <p:grpSpPr>
          <a:xfrm>
            <a:off x="199729" y="4419412"/>
            <a:ext cx="882742" cy="360467"/>
            <a:chOff x="2149453" y="2780491"/>
            <a:chExt cx="882742" cy="360467"/>
          </a:xfrm>
        </p:grpSpPr>
        <p:sp>
          <p:nvSpPr>
            <p:cNvPr id="169" name="Diamond 16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70" name="Group 169"/>
            <p:cNvGrpSpPr/>
            <p:nvPr/>
          </p:nvGrpSpPr>
          <p:grpSpPr>
            <a:xfrm>
              <a:off x="2149453" y="2780531"/>
              <a:ext cx="882741" cy="360427"/>
              <a:chOff x="1207810" y="1844437"/>
              <a:chExt cx="922615" cy="360427"/>
            </a:xfrm>
          </p:grpSpPr>
          <p:sp>
            <p:nvSpPr>
              <p:cNvPr id="176" name="Rectangle 175"/>
              <p:cNvSpPr/>
              <p:nvPr/>
            </p:nvSpPr>
            <p:spPr>
              <a:xfrm>
                <a:off x="1437669" y="1844824"/>
                <a:ext cx="692756" cy="360040"/>
              </a:xfrm>
              <a:prstGeom prst="rect">
                <a:avLst/>
              </a:prstGeom>
              <a:solidFill>
                <a:schemeClr val="bg1"/>
              </a:solidFill>
              <a:ln w="6350">
                <a:solidFill>
                  <a:srgbClr val="01BAE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Flushwater</a:t>
                </a:r>
                <a:endParaRPr lang="en-GB" sz="800" dirty="0">
                  <a:solidFill>
                    <a:schemeClr val="tx1"/>
                  </a:solidFill>
                </a:endParaRPr>
              </a:p>
            </p:txBody>
          </p:sp>
          <p:sp>
            <p:nvSpPr>
              <p:cNvPr id="177" name="Chord 176"/>
              <p:cNvSpPr/>
              <p:nvPr/>
            </p:nvSpPr>
            <p:spPr>
              <a:xfrm>
                <a:off x="1207810" y="1844437"/>
                <a:ext cx="432049" cy="360000"/>
              </a:xfrm>
              <a:prstGeom prst="chord">
                <a:avLst>
                  <a:gd name="adj1" fmla="val 5243982"/>
                  <a:gd name="adj2" fmla="val 16387372"/>
                </a:avLst>
              </a:prstGeom>
              <a:solidFill>
                <a:srgbClr val="01BAE5"/>
              </a:solidFill>
              <a:ln w="6350">
                <a:solidFill>
                  <a:srgbClr val="01BA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78" name="Group 177"/>
          <p:cNvGrpSpPr/>
          <p:nvPr/>
        </p:nvGrpSpPr>
        <p:grpSpPr>
          <a:xfrm>
            <a:off x="199729" y="1719858"/>
            <a:ext cx="882742" cy="360467"/>
            <a:chOff x="2149453" y="2780491"/>
            <a:chExt cx="882742" cy="360467"/>
          </a:xfrm>
        </p:grpSpPr>
        <p:sp>
          <p:nvSpPr>
            <p:cNvPr id="179" name="Diamond 17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80" name="Group 179"/>
            <p:cNvGrpSpPr/>
            <p:nvPr/>
          </p:nvGrpSpPr>
          <p:grpSpPr>
            <a:xfrm>
              <a:off x="2149453" y="2780531"/>
              <a:ext cx="882741" cy="360427"/>
              <a:chOff x="1207810" y="1844437"/>
              <a:chExt cx="922615" cy="360427"/>
            </a:xfrm>
          </p:grpSpPr>
          <p:sp>
            <p:nvSpPr>
              <p:cNvPr id="181" name="Rectangle 180"/>
              <p:cNvSpPr/>
              <p:nvPr/>
            </p:nvSpPr>
            <p:spPr>
              <a:xfrm>
                <a:off x="1437669" y="1844824"/>
                <a:ext cx="692756" cy="360040"/>
              </a:xfrm>
              <a:prstGeom prst="rect">
                <a:avLst/>
              </a:prstGeom>
              <a:solidFill>
                <a:schemeClr val="bg1"/>
              </a:solidFill>
              <a:ln w="6350">
                <a:solidFill>
                  <a:srgbClr val="F5B8F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Dry Cleansing Materials</a:t>
                </a:r>
                <a:endParaRPr lang="en-GB" sz="800" dirty="0">
                  <a:solidFill>
                    <a:schemeClr val="tx1"/>
                  </a:solidFill>
                </a:endParaRPr>
              </a:p>
            </p:txBody>
          </p:sp>
          <p:sp>
            <p:nvSpPr>
              <p:cNvPr id="182" name="Chord 181"/>
              <p:cNvSpPr/>
              <p:nvPr/>
            </p:nvSpPr>
            <p:spPr>
              <a:xfrm>
                <a:off x="1207810" y="1844437"/>
                <a:ext cx="432049" cy="360000"/>
              </a:xfrm>
              <a:prstGeom prst="chord">
                <a:avLst>
                  <a:gd name="adj1" fmla="val 5243982"/>
                  <a:gd name="adj2" fmla="val 16387372"/>
                </a:avLst>
              </a:prstGeom>
              <a:solidFill>
                <a:srgbClr val="F5B8FA"/>
              </a:solidFill>
              <a:ln w="6350">
                <a:solidFill>
                  <a:srgbClr val="F5B8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83" name="Group 182"/>
          <p:cNvGrpSpPr/>
          <p:nvPr/>
        </p:nvGrpSpPr>
        <p:grpSpPr>
          <a:xfrm>
            <a:off x="199729" y="5104234"/>
            <a:ext cx="882742" cy="360467"/>
            <a:chOff x="2149453" y="2780491"/>
            <a:chExt cx="882742" cy="360467"/>
          </a:xfrm>
        </p:grpSpPr>
        <p:sp>
          <p:nvSpPr>
            <p:cNvPr id="184" name="Diamond 183"/>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85" name="Group 184"/>
            <p:cNvGrpSpPr/>
            <p:nvPr/>
          </p:nvGrpSpPr>
          <p:grpSpPr>
            <a:xfrm>
              <a:off x="2149453" y="2780531"/>
              <a:ext cx="882741" cy="360427"/>
              <a:chOff x="1207810" y="1844437"/>
              <a:chExt cx="922615" cy="360427"/>
            </a:xfrm>
          </p:grpSpPr>
          <p:sp>
            <p:nvSpPr>
              <p:cNvPr id="186" name="Rectangle 185"/>
              <p:cNvSpPr/>
              <p:nvPr/>
            </p:nvSpPr>
            <p:spPr>
              <a:xfrm>
                <a:off x="1437669" y="1844824"/>
                <a:ext cx="692756" cy="360040"/>
              </a:xfrm>
              <a:prstGeom prst="rect">
                <a:avLst/>
              </a:prstGeom>
              <a:solidFill>
                <a:schemeClr val="bg1"/>
              </a:solidFill>
              <a:ln w="6350">
                <a:solidFill>
                  <a:srgbClr val="B8CCCC"/>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Greywater</a:t>
                </a:r>
                <a:endParaRPr lang="en-GB" sz="800" dirty="0">
                  <a:solidFill>
                    <a:schemeClr val="tx1"/>
                  </a:solidFill>
                </a:endParaRPr>
              </a:p>
            </p:txBody>
          </p:sp>
          <p:sp>
            <p:nvSpPr>
              <p:cNvPr id="187" name="Chord 186"/>
              <p:cNvSpPr/>
              <p:nvPr/>
            </p:nvSpPr>
            <p:spPr>
              <a:xfrm>
                <a:off x="1207810" y="1844437"/>
                <a:ext cx="432049" cy="360000"/>
              </a:xfrm>
              <a:prstGeom prst="chord">
                <a:avLst>
                  <a:gd name="adj1" fmla="val 5243982"/>
                  <a:gd name="adj2" fmla="val 16387372"/>
                </a:avLst>
              </a:prstGeom>
              <a:solidFill>
                <a:srgbClr val="B8CCCC"/>
              </a:solidFill>
              <a:ln w="6350">
                <a:solidFill>
                  <a:srgbClr val="B8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88" name="Group 187"/>
          <p:cNvGrpSpPr/>
          <p:nvPr/>
        </p:nvGrpSpPr>
        <p:grpSpPr>
          <a:xfrm>
            <a:off x="2270058" y="2463105"/>
            <a:ext cx="882742" cy="360467"/>
            <a:chOff x="2149453" y="2780491"/>
            <a:chExt cx="882742" cy="360467"/>
          </a:xfrm>
        </p:grpSpPr>
        <p:sp>
          <p:nvSpPr>
            <p:cNvPr id="189" name="Diamond 18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90" name="Group 189"/>
            <p:cNvGrpSpPr/>
            <p:nvPr/>
          </p:nvGrpSpPr>
          <p:grpSpPr>
            <a:xfrm>
              <a:off x="2149453" y="2780531"/>
              <a:ext cx="882741" cy="360427"/>
              <a:chOff x="1207810" y="1844437"/>
              <a:chExt cx="922615" cy="360427"/>
            </a:xfrm>
          </p:grpSpPr>
          <p:sp>
            <p:nvSpPr>
              <p:cNvPr id="191" name="Rectangle 190"/>
              <p:cNvSpPr/>
              <p:nvPr/>
            </p:nvSpPr>
            <p:spPr>
              <a:xfrm>
                <a:off x="1437669" y="1844824"/>
                <a:ext cx="692756" cy="360040"/>
              </a:xfrm>
              <a:prstGeom prst="rect">
                <a:avLst/>
              </a:prstGeom>
              <a:solidFill>
                <a:schemeClr val="bg1"/>
              </a:solidFill>
              <a:ln w="6350">
                <a:solidFill>
                  <a:srgbClr val="C36C2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Excreta</a:t>
                </a:r>
                <a:endParaRPr lang="en-GB" sz="800" dirty="0">
                  <a:solidFill>
                    <a:schemeClr val="tx1"/>
                  </a:solidFill>
                </a:endParaRPr>
              </a:p>
            </p:txBody>
          </p:sp>
          <p:sp>
            <p:nvSpPr>
              <p:cNvPr id="192" name="Chord 191"/>
              <p:cNvSpPr/>
              <p:nvPr/>
            </p:nvSpPr>
            <p:spPr>
              <a:xfrm>
                <a:off x="1207810" y="1844437"/>
                <a:ext cx="432049" cy="360000"/>
              </a:xfrm>
              <a:prstGeom prst="chord">
                <a:avLst>
                  <a:gd name="adj1" fmla="val 5243982"/>
                  <a:gd name="adj2" fmla="val 16387372"/>
                </a:avLst>
              </a:prstGeom>
              <a:solidFill>
                <a:srgbClr val="C36C21"/>
              </a:solidFill>
              <a:ln w="6350">
                <a:solidFill>
                  <a:srgbClr val="C36C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93" name="Group 192"/>
          <p:cNvGrpSpPr/>
          <p:nvPr/>
        </p:nvGrpSpPr>
        <p:grpSpPr>
          <a:xfrm>
            <a:off x="200472" y="5789939"/>
            <a:ext cx="882742" cy="360467"/>
            <a:chOff x="2149453" y="2780491"/>
            <a:chExt cx="882742" cy="360467"/>
          </a:xfrm>
        </p:grpSpPr>
        <p:sp>
          <p:nvSpPr>
            <p:cNvPr id="194" name="Diamond 193"/>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95" name="Group 194"/>
            <p:cNvGrpSpPr/>
            <p:nvPr/>
          </p:nvGrpSpPr>
          <p:grpSpPr>
            <a:xfrm>
              <a:off x="2149453" y="2780531"/>
              <a:ext cx="882741" cy="360427"/>
              <a:chOff x="1207810" y="1844437"/>
              <a:chExt cx="922615" cy="360427"/>
            </a:xfrm>
          </p:grpSpPr>
          <p:sp>
            <p:nvSpPr>
              <p:cNvPr id="196" name="Rectangle 195"/>
              <p:cNvSpPr/>
              <p:nvPr/>
            </p:nvSpPr>
            <p:spPr>
              <a:xfrm>
                <a:off x="1437669" y="1844824"/>
                <a:ext cx="692756" cy="360040"/>
              </a:xfrm>
              <a:prstGeom prst="rect">
                <a:avLst/>
              </a:prstGeom>
              <a:solidFill>
                <a:schemeClr val="bg1"/>
              </a:solidFill>
              <a:ln w="6350">
                <a:solidFill>
                  <a:srgbClr val="26C0A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Stormwater</a:t>
                </a:r>
                <a:endParaRPr lang="en-GB" sz="800" dirty="0">
                  <a:solidFill>
                    <a:schemeClr val="tx1"/>
                  </a:solidFill>
                </a:endParaRPr>
              </a:p>
            </p:txBody>
          </p:sp>
          <p:sp>
            <p:nvSpPr>
              <p:cNvPr id="197" name="Chord 196"/>
              <p:cNvSpPr/>
              <p:nvPr/>
            </p:nvSpPr>
            <p:spPr>
              <a:xfrm>
                <a:off x="1207810" y="1844437"/>
                <a:ext cx="432049" cy="360000"/>
              </a:xfrm>
              <a:prstGeom prst="chord">
                <a:avLst>
                  <a:gd name="adj1" fmla="val 5243982"/>
                  <a:gd name="adj2" fmla="val 16387372"/>
                </a:avLst>
              </a:prstGeom>
              <a:solidFill>
                <a:srgbClr val="26C0AA"/>
              </a:solidFill>
              <a:ln w="6350">
                <a:solidFill>
                  <a:srgbClr val="26C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98" name="Group 197"/>
          <p:cNvGrpSpPr/>
          <p:nvPr/>
        </p:nvGrpSpPr>
        <p:grpSpPr>
          <a:xfrm>
            <a:off x="199729" y="2341962"/>
            <a:ext cx="882742" cy="360467"/>
            <a:chOff x="2149453" y="2780491"/>
            <a:chExt cx="882742" cy="360467"/>
          </a:xfrm>
        </p:grpSpPr>
        <p:sp>
          <p:nvSpPr>
            <p:cNvPr id="199" name="Diamond 19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00" name="Group 199"/>
            <p:cNvGrpSpPr/>
            <p:nvPr/>
          </p:nvGrpSpPr>
          <p:grpSpPr>
            <a:xfrm>
              <a:off x="2149453" y="2780531"/>
              <a:ext cx="882741" cy="360427"/>
              <a:chOff x="1207810" y="1844437"/>
              <a:chExt cx="922615" cy="360427"/>
            </a:xfrm>
          </p:grpSpPr>
          <p:sp>
            <p:nvSpPr>
              <p:cNvPr id="201" name="Rectangle 200"/>
              <p:cNvSpPr/>
              <p:nvPr/>
            </p:nvSpPr>
            <p:spPr>
              <a:xfrm>
                <a:off x="1437669" y="1844824"/>
                <a:ext cx="692756" cy="360040"/>
              </a:xfrm>
              <a:prstGeom prst="rect">
                <a:avLst/>
              </a:prstGeom>
              <a:solidFill>
                <a:schemeClr val="bg1"/>
              </a:solidFill>
              <a:ln w="6350">
                <a:solidFill>
                  <a:srgbClr val="FFF24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Urine</a:t>
                </a:r>
                <a:endParaRPr lang="en-GB" sz="800" dirty="0">
                  <a:solidFill>
                    <a:schemeClr val="tx1"/>
                  </a:solidFill>
                </a:endParaRPr>
              </a:p>
            </p:txBody>
          </p:sp>
          <p:sp>
            <p:nvSpPr>
              <p:cNvPr id="202" name="Chord 201"/>
              <p:cNvSpPr/>
              <p:nvPr/>
            </p:nvSpPr>
            <p:spPr>
              <a:xfrm>
                <a:off x="1207810" y="1844437"/>
                <a:ext cx="432049" cy="360000"/>
              </a:xfrm>
              <a:prstGeom prst="chord">
                <a:avLst>
                  <a:gd name="adj1" fmla="val 5243982"/>
                  <a:gd name="adj2" fmla="val 16387372"/>
                </a:avLst>
              </a:prstGeom>
              <a:solidFill>
                <a:srgbClr val="FFF24D"/>
              </a:solidFill>
              <a:ln w="6350">
                <a:solidFill>
                  <a:srgbClr val="FFF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208" name="Group 207"/>
          <p:cNvGrpSpPr/>
          <p:nvPr/>
        </p:nvGrpSpPr>
        <p:grpSpPr>
          <a:xfrm>
            <a:off x="7782924" y="4411047"/>
            <a:ext cx="882742" cy="360467"/>
            <a:chOff x="2149453" y="2780491"/>
            <a:chExt cx="882742" cy="360467"/>
          </a:xfrm>
        </p:grpSpPr>
        <p:sp>
          <p:nvSpPr>
            <p:cNvPr id="209" name="Diamond 20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10" name="Group 209"/>
            <p:cNvGrpSpPr/>
            <p:nvPr/>
          </p:nvGrpSpPr>
          <p:grpSpPr>
            <a:xfrm>
              <a:off x="2149453" y="2780531"/>
              <a:ext cx="882741" cy="360427"/>
              <a:chOff x="1207810" y="1844437"/>
              <a:chExt cx="922615" cy="360427"/>
            </a:xfrm>
          </p:grpSpPr>
          <p:sp>
            <p:nvSpPr>
              <p:cNvPr id="211" name="Rectangle 210"/>
              <p:cNvSpPr/>
              <p:nvPr/>
            </p:nvSpPr>
            <p:spPr>
              <a:xfrm>
                <a:off x="1437669" y="1844824"/>
                <a:ext cx="692756" cy="360040"/>
              </a:xfrm>
              <a:prstGeom prst="rect">
                <a:avLst/>
              </a:prstGeom>
              <a:solidFill>
                <a:schemeClr val="bg1"/>
              </a:solidFill>
              <a:ln w="6350">
                <a:solidFill>
                  <a:srgbClr val="80664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Sludge</a:t>
                </a:r>
                <a:endParaRPr lang="en-GB" sz="800" dirty="0">
                  <a:solidFill>
                    <a:schemeClr val="tx1"/>
                  </a:solidFill>
                </a:endParaRPr>
              </a:p>
            </p:txBody>
          </p:sp>
          <p:sp>
            <p:nvSpPr>
              <p:cNvPr id="212" name="Chord 211"/>
              <p:cNvSpPr/>
              <p:nvPr/>
            </p:nvSpPr>
            <p:spPr>
              <a:xfrm>
                <a:off x="1207810" y="1844437"/>
                <a:ext cx="432049" cy="360000"/>
              </a:xfrm>
              <a:prstGeom prst="chord">
                <a:avLst>
                  <a:gd name="adj1" fmla="val 5243982"/>
                  <a:gd name="adj2" fmla="val 16387372"/>
                </a:avLst>
              </a:prstGeom>
              <a:solidFill>
                <a:srgbClr val="806640"/>
              </a:solidFill>
              <a:ln w="6350">
                <a:solidFill>
                  <a:srgbClr val="806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223" name="Group 222"/>
          <p:cNvGrpSpPr/>
          <p:nvPr/>
        </p:nvGrpSpPr>
        <p:grpSpPr>
          <a:xfrm>
            <a:off x="1234704" y="2912244"/>
            <a:ext cx="896267" cy="360040"/>
            <a:chOff x="706264" y="1412776"/>
            <a:chExt cx="896267" cy="360040"/>
          </a:xfrm>
        </p:grpSpPr>
        <p:sp>
          <p:nvSpPr>
            <p:cNvPr id="224" name="Rectangle 223"/>
            <p:cNvSpPr/>
            <p:nvPr/>
          </p:nvSpPr>
          <p:spPr>
            <a:xfrm>
              <a:off x="706265" y="1412776"/>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25" name="Group 224"/>
            <p:cNvGrpSpPr/>
            <p:nvPr/>
          </p:nvGrpSpPr>
          <p:grpSpPr>
            <a:xfrm>
              <a:off x="706264" y="1412776"/>
              <a:ext cx="896267" cy="360040"/>
              <a:chOff x="1234157" y="1484784"/>
              <a:chExt cx="896267" cy="360040"/>
            </a:xfrm>
          </p:grpSpPr>
          <p:sp>
            <p:nvSpPr>
              <p:cNvPr id="226" name="Rectangle 225"/>
              <p:cNvSpPr/>
              <p:nvPr/>
            </p:nvSpPr>
            <p:spPr>
              <a:xfrm>
                <a:off x="1234157" y="1484784"/>
                <a:ext cx="247673" cy="360040"/>
              </a:xfrm>
              <a:prstGeom prst="rect">
                <a:avLst/>
              </a:prstGeom>
              <a:solidFill>
                <a:srgbClr val="CC0000"/>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U.4</a:t>
                </a:r>
                <a:endParaRPr lang="en-GB" sz="800" dirty="0"/>
              </a:p>
            </p:txBody>
          </p:sp>
          <p:sp>
            <p:nvSpPr>
              <p:cNvPr id="227" name="Rectangle 226"/>
              <p:cNvSpPr/>
              <p:nvPr/>
            </p:nvSpPr>
            <p:spPr>
              <a:xfrm>
                <a:off x="1481829" y="1484784"/>
                <a:ext cx="648595" cy="360040"/>
              </a:xfrm>
              <a:prstGeom prst="rect">
                <a:avLst/>
              </a:prstGeom>
              <a:solidFill>
                <a:srgbClr val="FFBDBD"/>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Pour Flush Toilet</a:t>
                </a:r>
                <a:endParaRPr lang="en-GB" sz="800" dirty="0">
                  <a:solidFill>
                    <a:schemeClr val="tx1"/>
                  </a:solidFill>
                </a:endParaRPr>
              </a:p>
            </p:txBody>
          </p:sp>
        </p:grpSp>
      </p:grpSp>
      <p:cxnSp>
        <p:nvCxnSpPr>
          <p:cNvPr id="228" name="Elbow Connector 227"/>
          <p:cNvCxnSpPr>
            <a:stCxn id="219" idx="3"/>
            <a:endCxn id="114" idx="1"/>
          </p:cNvCxnSpPr>
          <p:nvPr/>
        </p:nvCxnSpPr>
        <p:spPr>
          <a:xfrm flipV="1">
            <a:off x="1082471" y="2650745"/>
            <a:ext cx="153970" cy="578758"/>
          </a:xfrm>
          <a:prstGeom prst="bentConnector3">
            <a:avLst>
              <a:gd name="adj1" fmla="val 28348"/>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9" name="Elbow Connector 228"/>
          <p:cNvCxnSpPr>
            <a:stCxn id="199" idx="3"/>
            <a:endCxn id="224" idx="1"/>
          </p:cNvCxnSpPr>
          <p:nvPr/>
        </p:nvCxnSpPr>
        <p:spPr>
          <a:xfrm>
            <a:off x="1082471" y="2521982"/>
            <a:ext cx="152234" cy="570282"/>
          </a:xfrm>
          <a:prstGeom prst="bentConnector3">
            <a:avLst>
              <a:gd name="adj1" fmla="val 27059"/>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37" name="Elbow Connector 236"/>
          <p:cNvCxnSpPr>
            <a:stCxn id="179" idx="3"/>
            <a:endCxn id="117" idx="1"/>
          </p:cNvCxnSpPr>
          <p:nvPr/>
        </p:nvCxnSpPr>
        <p:spPr>
          <a:xfrm>
            <a:off x="1082471" y="1899878"/>
            <a:ext cx="153969" cy="750867"/>
          </a:xfrm>
          <a:prstGeom prst="bentConnector3">
            <a:avLst>
              <a:gd name="adj1" fmla="val 23192"/>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44" name="Elbow Connector 243"/>
          <p:cNvCxnSpPr>
            <a:stCxn id="161" idx="3"/>
            <a:endCxn id="226" idx="1"/>
          </p:cNvCxnSpPr>
          <p:nvPr/>
        </p:nvCxnSpPr>
        <p:spPr>
          <a:xfrm flipV="1">
            <a:off x="1082470" y="3092264"/>
            <a:ext cx="152234" cy="833830"/>
          </a:xfrm>
          <a:prstGeom prst="bentConnector3">
            <a:avLst>
              <a:gd name="adj1" fmla="val 30187"/>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48" name="Elbow Connector 247"/>
          <p:cNvCxnSpPr>
            <a:stCxn id="114" idx="3"/>
            <a:endCxn id="189" idx="1"/>
          </p:cNvCxnSpPr>
          <p:nvPr/>
        </p:nvCxnSpPr>
        <p:spPr>
          <a:xfrm flipV="1">
            <a:off x="2130971" y="2643125"/>
            <a:ext cx="139829" cy="762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54" name="Elbow Connector 253"/>
          <p:cNvCxnSpPr>
            <a:stCxn id="224" idx="3"/>
            <a:endCxn id="154" idx="1"/>
          </p:cNvCxnSpPr>
          <p:nvPr/>
        </p:nvCxnSpPr>
        <p:spPr>
          <a:xfrm flipV="1">
            <a:off x="2129235" y="3084644"/>
            <a:ext cx="141565" cy="762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57" name="Elbow Connector 256"/>
          <p:cNvCxnSpPr>
            <a:stCxn id="42" idx="3"/>
            <a:endCxn id="204" idx="1"/>
          </p:cNvCxnSpPr>
          <p:nvPr/>
        </p:nvCxnSpPr>
        <p:spPr>
          <a:xfrm>
            <a:off x="4193083" y="2871738"/>
            <a:ext cx="129333" cy="4502"/>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61" name="Elbow Connector 260"/>
          <p:cNvCxnSpPr>
            <a:stCxn id="204" idx="3"/>
            <a:endCxn id="309" idx="1"/>
          </p:cNvCxnSpPr>
          <p:nvPr/>
        </p:nvCxnSpPr>
        <p:spPr>
          <a:xfrm flipV="1">
            <a:off x="5204416" y="2875814"/>
            <a:ext cx="145286" cy="426"/>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5" name="Elbow Connector 284"/>
          <p:cNvCxnSpPr>
            <a:stCxn id="154" idx="3"/>
            <a:endCxn id="290" idx="1"/>
          </p:cNvCxnSpPr>
          <p:nvPr/>
        </p:nvCxnSpPr>
        <p:spPr>
          <a:xfrm>
            <a:off x="3152800" y="3084644"/>
            <a:ext cx="158285" cy="632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94" name="Elbow Connector 293"/>
          <p:cNvCxnSpPr>
            <a:stCxn id="189" idx="3"/>
            <a:endCxn id="291" idx="1"/>
          </p:cNvCxnSpPr>
          <p:nvPr/>
        </p:nvCxnSpPr>
        <p:spPr>
          <a:xfrm>
            <a:off x="3152800" y="2643125"/>
            <a:ext cx="145753" cy="400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72" name="Elbow Connector 371"/>
          <p:cNvCxnSpPr>
            <a:stCxn id="378" idx="2"/>
            <a:endCxn id="368" idx="0"/>
          </p:cNvCxnSpPr>
          <p:nvPr/>
        </p:nvCxnSpPr>
        <p:spPr>
          <a:xfrm rot="16200000" flipH="1">
            <a:off x="5230401" y="3840732"/>
            <a:ext cx="1140565" cy="63"/>
          </a:xfrm>
          <a:prstGeom prst="bentConnector3">
            <a:avLst>
              <a:gd name="adj1" fmla="val 50000"/>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483" name="Group 482"/>
          <p:cNvGrpSpPr/>
          <p:nvPr/>
        </p:nvGrpSpPr>
        <p:grpSpPr>
          <a:xfrm>
            <a:off x="6560840" y="1988840"/>
            <a:ext cx="898003" cy="1742343"/>
            <a:chOff x="6560840" y="1988840"/>
            <a:chExt cx="898003" cy="1742343"/>
          </a:xfrm>
        </p:grpSpPr>
        <p:sp>
          <p:nvSpPr>
            <p:cNvPr id="470" name="Rectangle 469"/>
            <p:cNvSpPr/>
            <p:nvPr/>
          </p:nvSpPr>
          <p:spPr>
            <a:xfrm>
              <a:off x="6890866" y="3601431"/>
              <a:ext cx="109076" cy="1283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79" name="Rectangle 478"/>
            <p:cNvSpPr/>
            <p:nvPr/>
          </p:nvSpPr>
          <p:spPr>
            <a:xfrm>
              <a:off x="7027478" y="3602882"/>
              <a:ext cx="109076" cy="1283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396" name="Group 395"/>
            <p:cNvGrpSpPr/>
            <p:nvPr/>
          </p:nvGrpSpPr>
          <p:grpSpPr>
            <a:xfrm>
              <a:off x="6560840" y="1988840"/>
              <a:ext cx="898003" cy="1736991"/>
              <a:chOff x="4160912" y="1412429"/>
              <a:chExt cx="898003" cy="360040"/>
            </a:xfrm>
          </p:grpSpPr>
          <p:sp>
            <p:nvSpPr>
              <p:cNvPr id="397" name="Rectangle 396"/>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98" name="Group 397"/>
              <p:cNvGrpSpPr/>
              <p:nvPr/>
            </p:nvGrpSpPr>
            <p:grpSpPr>
              <a:xfrm>
                <a:off x="4162648" y="1412429"/>
                <a:ext cx="896267" cy="360040"/>
                <a:chOff x="1234157" y="1484784"/>
                <a:chExt cx="896267" cy="360040"/>
              </a:xfrm>
            </p:grpSpPr>
            <p:sp>
              <p:nvSpPr>
                <p:cNvPr id="399" name="Rectangle 398"/>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46800" rIns="0" bIns="46800" rtlCol="0" anchor="t" anchorCtr="0"/>
                <a:lstStyle/>
                <a:p>
                  <a:r>
                    <a:rPr lang="de-CH" sz="800" dirty="0" smtClean="0"/>
                    <a:t>T.1</a:t>
                  </a:r>
                </a:p>
                <a:p>
                  <a:r>
                    <a:rPr lang="de-CH" sz="800" dirty="0" smtClean="0"/>
                    <a:t>T.2</a:t>
                  </a:r>
                </a:p>
                <a:p>
                  <a:r>
                    <a:rPr lang="de-CH" sz="800" dirty="0" smtClean="0"/>
                    <a:t>T.3</a:t>
                  </a:r>
                </a:p>
                <a:p>
                  <a:r>
                    <a:rPr lang="de-CH" sz="800" dirty="0" smtClean="0"/>
                    <a:t>T.4</a:t>
                  </a:r>
                </a:p>
                <a:p>
                  <a:endParaRPr lang="de-CH" sz="800" dirty="0"/>
                </a:p>
                <a:p>
                  <a:r>
                    <a:rPr lang="de-CH" sz="800" dirty="0" smtClean="0"/>
                    <a:t>T.5</a:t>
                  </a:r>
                </a:p>
                <a:p>
                  <a:r>
                    <a:rPr lang="de-CH" sz="800" dirty="0" smtClean="0"/>
                    <a:t>T.6</a:t>
                  </a:r>
                </a:p>
                <a:p>
                  <a:r>
                    <a:rPr lang="de-CH" sz="800" dirty="0" smtClean="0"/>
                    <a:t>T.7</a:t>
                  </a:r>
                </a:p>
                <a:p>
                  <a:r>
                    <a:rPr lang="de-CH" sz="800" dirty="0" smtClean="0"/>
                    <a:t>T.8</a:t>
                  </a:r>
                </a:p>
                <a:p>
                  <a:r>
                    <a:rPr lang="de-CH" sz="800" dirty="0" smtClean="0"/>
                    <a:t>T.9</a:t>
                  </a:r>
                </a:p>
                <a:p>
                  <a:r>
                    <a:rPr lang="de-CH" sz="800" dirty="0" smtClean="0"/>
                    <a:t>T.10</a:t>
                  </a:r>
                </a:p>
                <a:p>
                  <a:r>
                    <a:rPr lang="de-CH" sz="800" dirty="0" smtClean="0"/>
                    <a:t>T.11</a:t>
                  </a:r>
                </a:p>
                <a:p>
                  <a:r>
                    <a:rPr lang="de-CH" sz="800" dirty="0" smtClean="0"/>
                    <a:t>T.12</a:t>
                  </a:r>
                  <a:endParaRPr lang="en-GB" sz="800" dirty="0"/>
                </a:p>
              </p:txBody>
            </p:sp>
            <p:sp>
              <p:nvSpPr>
                <p:cNvPr id="400" name="Rectangle 399"/>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7200" rtlCol="0" anchor="t" anchorCtr="0"/>
                <a:lstStyle/>
                <a:p>
                  <a:r>
                    <a:rPr lang="en-GB" sz="800" dirty="0" smtClean="0">
                      <a:solidFill>
                        <a:schemeClr val="tx1"/>
                      </a:solidFill>
                    </a:rPr>
                    <a:t>Settler</a:t>
                  </a:r>
                </a:p>
                <a:p>
                  <a:r>
                    <a:rPr lang="en-GB" sz="800" dirty="0" err="1" smtClean="0">
                      <a:solidFill>
                        <a:schemeClr val="tx1"/>
                      </a:solidFill>
                    </a:rPr>
                    <a:t>Imhoff</a:t>
                  </a:r>
                  <a:r>
                    <a:rPr lang="en-GB" sz="800" dirty="0" smtClean="0">
                      <a:solidFill>
                        <a:schemeClr val="tx1"/>
                      </a:solidFill>
                    </a:rPr>
                    <a:t> Tank</a:t>
                  </a:r>
                </a:p>
                <a:p>
                  <a:r>
                    <a:rPr lang="en-GB" sz="800" dirty="0" smtClean="0">
                      <a:solidFill>
                        <a:schemeClr val="tx1"/>
                      </a:solidFill>
                    </a:rPr>
                    <a:t>ABR</a:t>
                  </a:r>
                </a:p>
                <a:p>
                  <a:r>
                    <a:rPr lang="en-GB" sz="800" dirty="0" smtClean="0">
                      <a:solidFill>
                        <a:schemeClr val="tx1"/>
                      </a:solidFill>
                    </a:rPr>
                    <a:t>Anaerobic Filter</a:t>
                  </a:r>
                </a:p>
                <a:p>
                  <a:r>
                    <a:rPr lang="en-GB" sz="800" dirty="0" smtClean="0">
                      <a:solidFill>
                        <a:schemeClr val="tx1"/>
                      </a:solidFill>
                    </a:rPr>
                    <a:t>WSP</a:t>
                  </a:r>
                </a:p>
                <a:p>
                  <a:r>
                    <a:rPr lang="en-GB" sz="800" dirty="0" smtClean="0">
                      <a:solidFill>
                        <a:schemeClr val="tx1"/>
                      </a:solidFill>
                    </a:rPr>
                    <a:t>Aerated Pond</a:t>
                  </a:r>
                </a:p>
                <a:p>
                  <a:r>
                    <a:rPr lang="en-GB" sz="800" dirty="0" smtClean="0">
                      <a:solidFill>
                        <a:schemeClr val="tx1"/>
                      </a:solidFill>
                    </a:rPr>
                    <a:t>FWS CW</a:t>
                  </a:r>
                </a:p>
                <a:p>
                  <a:r>
                    <a:rPr lang="en-GB" sz="800" dirty="0" smtClean="0">
                      <a:solidFill>
                        <a:schemeClr val="tx1"/>
                      </a:solidFill>
                    </a:rPr>
                    <a:t>HSF CW</a:t>
                  </a:r>
                </a:p>
                <a:p>
                  <a:r>
                    <a:rPr lang="en-GB" sz="800" dirty="0" smtClean="0">
                      <a:solidFill>
                        <a:schemeClr val="tx1"/>
                      </a:solidFill>
                    </a:rPr>
                    <a:t>VF CW</a:t>
                  </a:r>
                </a:p>
                <a:p>
                  <a:r>
                    <a:rPr lang="en-GB" sz="800" dirty="0" smtClean="0">
                      <a:solidFill>
                        <a:schemeClr val="tx1"/>
                      </a:solidFill>
                    </a:rPr>
                    <a:t>Trickling Filter</a:t>
                  </a:r>
                </a:p>
                <a:p>
                  <a:r>
                    <a:rPr lang="en-GB" sz="800" dirty="0" smtClean="0">
                      <a:solidFill>
                        <a:schemeClr val="tx1"/>
                      </a:solidFill>
                    </a:rPr>
                    <a:t>UASB</a:t>
                  </a:r>
                </a:p>
                <a:p>
                  <a:r>
                    <a:rPr lang="en-GB" sz="800" dirty="0" smtClean="0">
                      <a:solidFill>
                        <a:schemeClr val="tx1"/>
                      </a:solidFill>
                    </a:rPr>
                    <a:t>Activated Sludge</a:t>
                  </a:r>
                  <a:endParaRPr lang="en-GB" sz="800" dirty="0">
                    <a:solidFill>
                      <a:schemeClr val="tx1"/>
                    </a:solidFill>
                  </a:endParaRPr>
                </a:p>
              </p:txBody>
            </p:sp>
          </p:grpSp>
        </p:grpSp>
      </p:grpSp>
      <p:cxnSp>
        <p:nvCxnSpPr>
          <p:cNvPr id="407" name="Elbow Connector 406"/>
          <p:cNvCxnSpPr>
            <a:stCxn id="382" idx="3"/>
            <a:endCxn id="209" idx="1"/>
          </p:cNvCxnSpPr>
          <p:nvPr/>
        </p:nvCxnSpPr>
        <p:spPr>
          <a:xfrm flipV="1">
            <a:off x="7458843" y="4591067"/>
            <a:ext cx="324823" cy="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11" name="Elbow Connector 410"/>
          <p:cNvCxnSpPr>
            <a:stCxn id="397" idx="3"/>
            <a:endCxn id="214" idx="1"/>
          </p:cNvCxnSpPr>
          <p:nvPr/>
        </p:nvCxnSpPr>
        <p:spPr>
          <a:xfrm>
            <a:off x="7457107" y="2859009"/>
            <a:ext cx="326559" cy="1665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414" name="Group 413"/>
          <p:cNvGrpSpPr/>
          <p:nvPr/>
        </p:nvGrpSpPr>
        <p:grpSpPr>
          <a:xfrm>
            <a:off x="8807426" y="1719858"/>
            <a:ext cx="896267" cy="360040"/>
            <a:chOff x="6277169" y="944724"/>
            <a:chExt cx="896267" cy="360040"/>
          </a:xfrm>
        </p:grpSpPr>
        <p:sp>
          <p:nvSpPr>
            <p:cNvPr id="415" name="Rectangle 414"/>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16" name="Group 415"/>
            <p:cNvGrpSpPr/>
            <p:nvPr/>
          </p:nvGrpSpPr>
          <p:grpSpPr>
            <a:xfrm>
              <a:off x="6277169" y="944724"/>
              <a:ext cx="896267" cy="360040"/>
              <a:chOff x="1234157" y="1484784"/>
              <a:chExt cx="896267" cy="360040"/>
            </a:xfrm>
          </p:grpSpPr>
          <p:sp>
            <p:nvSpPr>
              <p:cNvPr id="417" name="Rectangle 416"/>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D.1</a:t>
                </a:r>
                <a:endParaRPr lang="en-GB" sz="800" dirty="0"/>
              </a:p>
            </p:txBody>
          </p:sp>
          <p:sp>
            <p:nvSpPr>
              <p:cNvPr id="418" name="Rectangle 417"/>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Fill and Cover / </a:t>
                </a:r>
                <a:r>
                  <a:rPr lang="en-GB" sz="800" dirty="0" err="1" smtClean="0">
                    <a:solidFill>
                      <a:schemeClr val="tx1"/>
                    </a:solidFill>
                  </a:rPr>
                  <a:t>Arborloo</a:t>
                </a:r>
                <a:endParaRPr lang="en-GB" sz="800" dirty="0">
                  <a:solidFill>
                    <a:schemeClr val="tx1"/>
                  </a:solidFill>
                </a:endParaRPr>
              </a:p>
            </p:txBody>
          </p:sp>
        </p:grpSp>
      </p:grpSp>
      <p:grpSp>
        <p:nvGrpSpPr>
          <p:cNvPr id="420" name="Group 419"/>
          <p:cNvGrpSpPr/>
          <p:nvPr/>
        </p:nvGrpSpPr>
        <p:grpSpPr>
          <a:xfrm>
            <a:off x="8807426" y="2491591"/>
            <a:ext cx="896267" cy="764818"/>
            <a:chOff x="6277169" y="944724"/>
            <a:chExt cx="896267" cy="360040"/>
          </a:xfrm>
        </p:grpSpPr>
        <p:sp>
          <p:nvSpPr>
            <p:cNvPr id="421" name="Rectangle 420"/>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22" name="Group 421"/>
            <p:cNvGrpSpPr/>
            <p:nvPr/>
          </p:nvGrpSpPr>
          <p:grpSpPr>
            <a:xfrm>
              <a:off x="6277169" y="944724"/>
              <a:ext cx="896267" cy="360040"/>
              <a:chOff x="1234157" y="1484784"/>
              <a:chExt cx="896267" cy="360040"/>
            </a:xfrm>
          </p:grpSpPr>
          <p:sp>
            <p:nvSpPr>
              <p:cNvPr id="423" name="Rectangle 422"/>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46800" rIns="0" bIns="46800" rtlCol="0" anchor="t" anchorCtr="0"/>
              <a:lstStyle/>
              <a:p>
                <a:r>
                  <a:rPr lang="de-CH" sz="800" dirty="0"/>
                  <a:t>D.6</a:t>
                </a:r>
              </a:p>
              <a:p>
                <a:r>
                  <a:rPr lang="de-CH" sz="800" dirty="0"/>
                  <a:t>D.9</a:t>
                </a:r>
              </a:p>
              <a:p>
                <a:r>
                  <a:rPr lang="en-GB" sz="800" dirty="0"/>
                  <a:t>D.10</a:t>
                </a:r>
              </a:p>
              <a:p>
                <a:r>
                  <a:rPr lang="en-GB" sz="800" dirty="0"/>
                  <a:t>D.11</a:t>
                </a:r>
              </a:p>
            </p:txBody>
          </p:sp>
          <p:sp>
            <p:nvSpPr>
              <p:cNvPr id="424" name="Rectangle 423"/>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lang="en-GB" sz="800" dirty="0">
                    <a:solidFill>
                      <a:schemeClr val="tx1"/>
                    </a:solidFill>
                  </a:rPr>
                  <a:t>Irrigation</a:t>
                </a:r>
              </a:p>
              <a:p>
                <a:r>
                  <a:rPr lang="en-GB" sz="800" dirty="0">
                    <a:solidFill>
                      <a:schemeClr val="tx1"/>
                    </a:solidFill>
                  </a:rPr>
                  <a:t>Fish Pond</a:t>
                </a:r>
              </a:p>
              <a:p>
                <a:r>
                  <a:rPr lang="en-GB" sz="800" dirty="0">
                    <a:solidFill>
                      <a:schemeClr val="tx1"/>
                    </a:solidFill>
                  </a:rPr>
                  <a:t>Plant Pond</a:t>
                </a:r>
              </a:p>
              <a:p>
                <a:r>
                  <a:rPr lang="en-GB" sz="800" dirty="0">
                    <a:solidFill>
                      <a:schemeClr val="tx1"/>
                    </a:solidFill>
                  </a:rPr>
                  <a:t>Disposal / Recharge</a:t>
                </a:r>
              </a:p>
            </p:txBody>
          </p:sp>
        </p:grpSp>
      </p:grpSp>
      <p:grpSp>
        <p:nvGrpSpPr>
          <p:cNvPr id="425" name="Group 424"/>
          <p:cNvGrpSpPr/>
          <p:nvPr/>
        </p:nvGrpSpPr>
        <p:grpSpPr>
          <a:xfrm>
            <a:off x="8807426" y="4299572"/>
            <a:ext cx="896267" cy="574896"/>
            <a:chOff x="6277169" y="944724"/>
            <a:chExt cx="896267" cy="360041"/>
          </a:xfrm>
        </p:grpSpPr>
        <p:sp>
          <p:nvSpPr>
            <p:cNvPr id="426" name="Rectangle 425"/>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27" name="Group 426"/>
            <p:cNvGrpSpPr/>
            <p:nvPr/>
          </p:nvGrpSpPr>
          <p:grpSpPr>
            <a:xfrm>
              <a:off x="6277169" y="944724"/>
              <a:ext cx="896267" cy="360041"/>
              <a:chOff x="1234157" y="1484784"/>
              <a:chExt cx="896267" cy="360041"/>
            </a:xfrm>
          </p:grpSpPr>
          <p:sp>
            <p:nvSpPr>
              <p:cNvPr id="428" name="Rectangle 427"/>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46800" rIns="0" bIns="46800" rtlCol="0" anchor="t" anchorCtr="0"/>
              <a:lstStyle/>
              <a:p>
                <a:r>
                  <a:rPr lang="de-CH" sz="800" dirty="0"/>
                  <a:t>D.5</a:t>
                </a:r>
              </a:p>
              <a:p>
                <a:r>
                  <a:rPr lang="de-CH" sz="800" dirty="0"/>
                  <a:t>D.12</a:t>
                </a:r>
              </a:p>
            </p:txBody>
          </p:sp>
          <p:sp>
            <p:nvSpPr>
              <p:cNvPr id="429" name="Rectangle 428"/>
              <p:cNvSpPr/>
              <p:nvPr/>
            </p:nvSpPr>
            <p:spPr>
              <a:xfrm>
                <a:off x="1481829" y="1484785"/>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lang="en-GB" sz="800" dirty="0">
                    <a:solidFill>
                      <a:schemeClr val="tx1"/>
                    </a:solidFill>
                  </a:rPr>
                  <a:t>Application</a:t>
                </a:r>
              </a:p>
              <a:p>
                <a:r>
                  <a:rPr lang="en-GB" sz="800" dirty="0">
                    <a:solidFill>
                      <a:schemeClr val="tx1"/>
                    </a:solidFill>
                  </a:rPr>
                  <a:t>Surface Disposal </a:t>
                </a:r>
                <a:r>
                  <a:rPr lang="en-GB" sz="800" dirty="0" smtClean="0">
                    <a:solidFill>
                      <a:schemeClr val="tx1"/>
                    </a:solidFill>
                  </a:rPr>
                  <a:t>and Storage</a:t>
                </a:r>
                <a:endParaRPr lang="en-GB" sz="800" dirty="0">
                  <a:solidFill>
                    <a:schemeClr val="tx1"/>
                  </a:solidFill>
                </a:endParaRPr>
              </a:p>
            </p:txBody>
          </p:sp>
        </p:grpSp>
      </p:grpSp>
      <p:cxnSp>
        <p:nvCxnSpPr>
          <p:cNvPr id="435" name="Elbow Connector 434"/>
          <p:cNvCxnSpPr>
            <a:stCxn id="209" idx="3"/>
            <a:endCxn id="428" idx="1"/>
          </p:cNvCxnSpPr>
          <p:nvPr/>
        </p:nvCxnSpPr>
        <p:spPr>
          <a:xfrm flipV="1">
            <a:off x="8665666" y="4587019"/>
            <a:ext cx="141760" cy="4048"/>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438" name="Group 437"/>
          <p:cNvGrpSpPr/>
          <p:nvPr/>
        </p:nvGrpSpPr>
        <p:grpSpPr>
          <a:xfrm>
            <a:off x="8807426" y="4978472"/>
            <a:ext cx="896267" cy="612420"/>
            <a:chOff x="6277169" y="944724"/>
            <a:chExt cx="896267" cy="360041"/>
          </a:xfrm>
        </p:grpSpPr>
        <p:sp>
          <p:nvSpPr>
            <p:cNvPr id="439" name="Rectangle 438"/>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40" name="Group 439"/>
            <p:cNvGrpSpPr/>
            <p:nvPr/>
          </p:nvGrpSpPr>
          <p:grpSpPr>
            <a:xfrm>
              <a:off x="6277169" y="944724"/>
              <a:ext cx="896267" cy="360041"/>
              <a:chOff x="1234157" y="1484784"/>
              <a:chExt cx="896267" cy="360041"/>
            </a:xfrm>
          </p:grpSpPr>
          <p:sp>
            <p:nvSpPr>
              <p:cNvPr id="441" name="Rectangle 440"/>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46800" rIns="0" bIns="46800" rtlCol="0" anchor="t" anchorCtr="0"/>
              <a:lstStyle/>
              <a:p>
                <a:r>
                  <a:rPr lang="de-CH" sz="800" dirty="0"/>
                  <a:t>D.6</a:t>
                </a:r>
              </a:p>
              <a:p>
                <a:r>
                  <a:rPr lang="de-CH" sz="800" dirty="0"/>
                  <a:t>D.7</a:t>
                </a:r>
              </a:p>
              <a:p>
                <a:r>
                  <a:rPr lang="de-CH" sz="800" dirty="0"/>
                  <a:t>D.11</a:t>
                </a:r>
              </a:p>
            </p:txBody>
          </p:sp>
          <p:sp>
            <p:nvSpPr>
              <p:cNvPr id="442" name="Rectangle 441"/>
              <p:cNvSpPr/>
              <p:nvPr/>
            </p:nvSpPr>
            <p:spPr>
              <a:xfrm>
                <a:off x="1481829" y="1484785"/>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lang="en-GB" sz="800" dirty="0">
                    <a:solidFill>
                      <a:schemeClr val="tx1"/>
                    </a:solidFill>
                  </a:rPr>
                  <a:t>Irrigation</a:t>
                </a:r>
              </a:p>
              <a:p>
                <a:r>
                  <a:rPr lang="en-GB" sz="800" dirty="0">
                    <a:solidFill>
                      <a:schemeClr val="tx1"/>
                    </a:solidFill>
                  </a:rPr>
                  <a:t>Soak Pit</a:t>
                </a:r>
              </a:p>
              <a:p>
                <a:r>
                  <a:rPr lang="en-GB" sz="800" dirty="0">
                    <a:solidFill>
                      <a:schemeClr val="tx1"/>
                    </a:solidFill>
                  </a:rPr>
                  <a:t>Disposal / Recharge</a:t>
                </a:r>
              </a:p>
            </p:txBody>
          </p:sp>
        </p:grpSp>
      </p:grpSp>
      <p:grpSp>
        <p:nvGrpSpPr>
          <p:cNvPr id="444" name="Group 443"/>
          <p:cNvGrpSpPr/>
          <p:nvPr/>
        </p:nvGrpSpPr>
        <p:grpSpPr>
          <a:xfrm>
            <a:off x="8807426" y="5785228"/>
            <a:ext cx="896267" cy="360040"/>
            <a:chOff x="6277169" y="944724"/>
            <a:chExt cx="896267" cy="360040"/>
          </a:xfrm>
        </p:grpSpPr>
        <p:sp>
          <p:nvSpPr>
            <p:cNvPr id="445" name="Rectangle 444"/>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46" name="Group 445"/>
            <p:cNvGrpSpPr/>
            <p:nvPr/>
          </p:nvGrpSpPr>
          <p:grpSpPr>
            <a:xfrm>
              <a:off x="6277169" y="944724"/>
              <a:ext cx="896267" cy="360040"/>
              <a:chOff x="1234157" y="1484784"/>
              <a:chExt cx="896267" cy="360040"/>
            </a:xfrm>
          </p:grpSpPr>
          <p:sp>
            <p:nvSpPr>
              <p:cNvPr id="447" name="Rectangle 446"/>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D.11</a:t>
                </a:r>
                <a:endParaRPr lang="en-GB" sz="800" dirty="0"/>
              </a:p>
            </p:txBody>
          </p:sp>
          <p:sp>
            <p:nvSpPr>
              <p:cNvPr id="448" name="Rectangle 447"/>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a:solidFill>
                      <a:schemeClr val="tx1"/>
                    </a:solidFill>
                  </a:rPr>
                  <a:t>Disposal / Recharge</a:t>
                </a:r>
              </a:p>
            </p:txBody>
          </p:sp>
        </p:grpSp>
      </p:grpSp>
      <p:cxnSp>
        <p:nvCxnSpPr>
          <p:cNvPr id="460" name="Elbow Connector 459"/>
          <p:cNvCxnSpPr>
            <a:stCxn id="214" idx="3"/>
            <a:endCxn id="423" idx="1"/>
          </p:cNvCxnSpPr>
          <p:nvPr/>
        </p:nvCxnSpPr>
        <p:spPr>
          <a:xfrm flipV="1">
            <a:off x="8665666" y="2874000"/>
            <a:ext cx="141760" cy="1659"/>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63" name="Elbow Connector 462"/>
          <p:cNvCxnSpPr>
            <a:stCxn id="176" idx="3"/>
            <a:endCxn id="224" idx="1"/>
          </p:cNvCxnSpPr>
          <p:nvPr/>
        </p:nvCxnSpPr>
        <p:spPr>
          <a:xfrm flipV="1">
            <a:off x="1082470" y="3092264"/>
            <a:ext cx="152235" cy="1507595"/>
          </a:xfrm>
          <a:prstGeom prst="bentConnector3">
            <a:avLst>
              <a:gd name="adj1" fmla="val 29144"/>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68" name="Elbow Connector 467"/>
          <p:cNvCxnSpPr>
            <a:stCxn id="472" idx="0"/>
            <a:endCxn id="470" idx="2"/>
          </p:cNvCxnSpPr>
          <p:nvPr/>
        </p:nvCxnSpPr>
        <p:spPr>
          <a:xfrm rot="16200000" flipV="1">
            <a:off x="6889271" y="3785865"/>
            <a:ext cx="118616" cy="635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77" name="Elbow Connector 476"/>
          <p:cNvCxnSpPr>
            <a:stCxn id="479" idx="2"/>
            <a:endCxn id="478" idx="0"/>
          </p:cNvCxnSpPr>
          <p:nvPr/>
        </p:nvCxnSpPr>
        <p:spPr>
          <a:xfrm rot="16200000" flipH="1">
            <a:off x="7023868" y="3789331"/>
            <a:ext cx="118062" cy="1766"/>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230" name="Group 229"/>
          <p:cNvGrpSpPr/>
          <p:nvPr/>
        </p:nvGrpSpPr>
        <p:grpSpPr>
          <a:xfrm>
            <a:off x="5340347" y="2465200"/>
            <a:ext cx="896267" cy="804267"/>
            <a:chOff x="5339037" y="3744393"/>
            <a:chExt cx="896267" cy="804267"/>
          </a:xfrm>
        </p:grpSpPr>
        <p:sp>
          <p:nvSpPr>
            <p:cNvPr id="231" name="Rectangle 230"/>
            <p:cNvSpPr/>
            <p:nvPr/>
          </p:nvSpPr>
          <p:spPr>
            <a:xfrm>
              <a:off x="5339038" y="3744393"/>
              <a:ext cx="894530" cy="3602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32" name="Group 231"/>
            <p:cNvGrpSpPr/>
            <p:nvPr/>
          </p:nvGrpSpPr>
          <p:grpSpPr>
            <a:xfrm>
              <a:off x="5339037" y="3744393"/>
              <a:ext cx="896267" cy="804267"/>
              <a:chOff x="5339037" y="3744393"/>
              <a:chExt cx="896267" cy="804267"/>
            </a:xfrm>
          </p:grpSpPr>
          <p:sp>
            <p:nvSpPr>
              <p:cNvPr id="233" name="Rectangle 232"/>
              <p:cNvSpPr/>
              <p:nvPr/>
            </p:nvSpPr>
            <p:spPr>
              <a:xfrm>
                <a:off x="5345113" y="3746497"/>
                <a:ext cx="888455" cy="7971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34" name="Group 233"/>
              <p:cNvGrpSpPr/>
              <p:nvPr/>
            </p:nvGrpSpPr>
            <p:grpSpPr>
              <a:xfrm>
                <a:off x="5339037" y="3744393"/>
                <a:ext cx="896267" cy="804267"/>
                <a:chOff x="3010520" y="1410534"/>
                <a:chExt cx="896267" cy="362282"/>
              </a:xfrm>
            </p:grpSpPr>
            <p:sp>
              <p:nvSpPr>
                <p:cNvPr id="235" name="Rectangle 234"/>
                <p:cNvSpPr/>
                <p:nvPr/>
              </p:nvSpPr>
              <p:spPr>
                <a:xfrm>
                  <a:off x="3010521" y="1410534"/>
                  <a:ext cx="894530" cy="360040"/>
                </a:xfrm>
                <a:prstGeom prst="rect">
                  <a:avLst/>
                </a:prstGeom>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236" name="Group 235"/>
                <p:cNvGrpSpPr/>
                <p:nvPr/>
              </p:nvGrpSpPr>
              <p:grpSpPr>
                <a:xfrm>
                  <a:off x="3010520" y="1411345"/>
                  <a:ext cx="896267" cy="361471"/>
                  <a:chOff x="1234157" y="1483353"/>
                  <a:chExt cx="896267" cy="361471"/>
                </a:xfrm>
              </p:grpSpPr>
              <p:sp>
                <p:nvSpPr>
                  <p:cNvPr id="238" name="Rectangle 237"/>
                  <p:cNvSpPr/>
                  <p:nvPr/>
                </p:nvSpPr>
                <p:spPr>
                  <a:xfrm>
                    <a:off x="1234157" y="1484784"/>
                    <a:ext cx="247673" cy="360040"/>
                  </a:xfrm>
                  <a:prstGeom prst="rect">
                    <a:avLst/>
                  </a:prstGeom>
                  <a:solidFill>
                    <a:srgbClr val="FCD900"/>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46800" tIns="46800" rIns="0" bIns="46800" rtlCol="0" anchor="t" anchorCtr="0"/>
                  <a:lstStyle/>
                  <a:p>
                    <a:r>
                      <a:rPr lang="de-CH" sz="800" dirty="0" smtClean="0">
                        <a:solidFill>
                          <a:schemeClr val="tx1"/>
                        </a:solidFill>
                      </a:rPr>
                      <a:t>C.2</a:t>
                    </a:r>
                  </a:p>
                  <a:p>
                    <a:endParaRPr lang="de-CH" sz="800" dirty="0">
                      <a:solidFill>
                        <a:schemeClr val="tx1"/>
                      </a:solidFill>
                    </a:endParaRPr>
                  </a:p>
                  <a:p>
                    <a:endParaRPr lang="de-CH" sz="800" dirty="0" smtClean="0">
                      <a:solidFill>
                        <a:schemeClr val="tx1"/>
                      </a:solidFill>
                    </a:endParaRPr>
                  </a:p>
                  <a:p>
                    <a:endParaRPr lang="de-CH" sz="350" dirty="0" smtClean="0">
                      <a:solidFill>
                        <a:schemeClr val="tx1"/>
                      </a:solidFill>
                    </a:endParaRPr>
                  </a:p>
                  <a:p>
                    <a:r>
                      <a:rPr lang="de-CH" sz="800" dirty="0" smtClean="0">
                        <a:solidFill>
                          <a:schemeClr val="tx1"/>
                        </a:solidFill>
                      </a:rPr>
                      <a:t>C.3</a:t>
                    </a:r>
                    <a:endParaRPr lang="de-CH" sz="800" dirty="0">
                      <a:solidFill>
                        <a:schemeClr val="tx1"/>
                      </a:solidFill>
                    </a:endParaRPr>
                  </a:p>
                </p:txBody>
              </p:sp>
              <p:sp>
                <p:nvSpPr>
                  <p:cNvPr id="239" name="Rectangle 238"/>
                  <p:cNvSpPr/>
                  <p:nvPr/>
                </p:nvSpPr>
                <p:spPr>
                  <a:xfrm>
                    <a:off x="1481829" y="1483353"/>
                    <a:ext cx="648595"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18000" rIns="7200" rtlCol="0" anchor="t" anchorCtr="0"/>
                  <a:lstStyle/>
                  <a:p>
                    <a:r>
                      <a:rPr lang="en-GB" sz="700" dirty="0">
                        <a:solidFill>
                          <a:schemeClr val="tx1"/>
                        </a:solidFill>
                      </a:rPr>
                      <a:t>Human-Powered Emptying and Transport</a:t>
                    </a:r>
                  </a:p>
                  <a:p>
                    <a:endParaRPr lang="en-GB" sz="700" dirty="0" smtClean="0">
                      <a:solidFill>
                        <a:schemeClr val="tx1"/>
                      </a:solidFill>
                    </a:endParaRPr>
                  </a:p>
                  <a:p>
                    <a:r>
                      <a:rPr lang="en-GB" sz="700" dirty="0" smtClean="0">
                        <a:solidFill>
                          <a:schemeClr val="tx1"/>
                        </a:solidFill>
                      </a:rPr>
                      <a:t>Motorized Emptying and Transport</a:t>
                    </a:r>
                  </a:p>
                  <a:p>
                    <a:endParaRPr lang="en-GB" sz="600" dirty="0">
                      <a:solidFill>
                        <a:schemeClr val="tx1"/>
                      </a:solidFill>
                    </a:endParaRPr>
                  </a:p>
                </p:txBody>
              </p:sp>
            </p:grpSp>
          </p:grpSp>
        </p:grpSp>
      </p:grpSp>
      <p:cxnSp>
        <p:nvCxnSpPr>
          <p:cNvPr id="249" name="Elbow Connector 248"/>
          <p:cNvCxnSpPr>
            <a:endCxn id="251" idx="0"/>
          </p:cNvCxnSpPr>
          <p:nvPr/>
        </p:nvCxnSpPr>
        <p:spPr>
          <a:xfrm rot="5400000">
            <a:off x="5547730" y="5537542"/>
            <a:ext cx="505723" cy="4"/>
          </a:xfrm>
          <a:prstGeom prst="bentConnector3">
            <a:avLst>
              <a:gd name="adj1" fmla="val 50000"/>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250" name="Group 249"/>
          <p:cNvGrpSpPr/>
          <p:nvPr/>
        </p:nvGrpSpPr>
        <p:grpSpPr>
          <a:xfrm>
            <a:off x="5353323" y="5790406"/>
            <a:ext cx="894531" cy="360040"/>
            <a:chOff x="8399811" y="2101152"/>
            <a:chExt cx="894531" cy="360040"/>
          </a:xfrm>
        </p:grpSpPr>
        <p:sp>
          <p:nvSpPr>
            <p:cNvPr id="251" name="Rectangle 250"/>
            <p:cNvSpPr/>
            <p:nvPr/>
          </p:nvSpPr>
          <p:spPr>
            <a:xfrm>
              <a:off x="8399811" y="2101152"/>
              <a:ext cx="894531" cy="3548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52" name="Rectangle 251"/>
            <p:cNvSpPr/>
            <p:nvPr/>
          </p:nvSpPr>
          <p:spPr>
            <a:xfrm>
              <a:off x="8399811" y="2101152"/>
              <a:ext cx="894531"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Stormwater</a:t>
              </a:r>
              <a:r>
                <a:rPr lang="en-GB" sz="800" dirty="0" smtClean="0">
                  <a:solidFill>
                    <a:schemeClr val="tx1"/>
                  </a:solidFill>
                </a:rPr>
                <a:t> Drains</a:t>
              </a:r>
              <a:endParaRPr lang="en-GB" sz="800" dirty="0">
                <a:solidFill>
                  <a:schemeClr val="tx1"/>
                </a:solidFill>
              </a:endParaRPr>
            </a:p>
          </p:txBody>
        </p:sp>
      </p:grpSp>
      <p:cxnSp>
        <p:nvCxnSpPr>
          <p:cNvPr id="253" name="Elbow Connector 252"/>
          <p:cNvCxnSpPr>
            <a:endCxn id="252" idx="1"/>
          </p:cNvCxnSpPr>
          <p:nvPr/>
        </p:nvCxnSpPr>
        <p:spPr>
          <a:xfrm>
            <a:off x="1083213" y="5970386"/>
            <a:ext cx="4270110" cy="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55" name="Elbow Connector 254"/>
          <p:cNvCxnSpPr>
            <a:stCxn id="251" idx="3"/>
          </p:cNvCxnSpPr>
          <p:nvPr/>
        </p:nvCxnSpPr>
        <p:spPr>
          <a:xfrm>
            <a:off x="6247854" y="5967837"/>
            <a:ext cx="2551882" cy="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256" name="Group 255"/>
          <p:cNvGrpSpPr/>
          <p:nvPr/>
        </p:nvGrpSpPr>
        <p:grpSpPr>
          <a:xfrm>
            <a:off x="7548152" y="1988840"/>
            <a:ext cx="104882" cy="1727848"/>
            <a:chOff x="5634824" y="3660265"/>
            <a:chExt cx="180049" cy="1659079"/>
          </a:xfrm>
        </p:grpSpPr>
        <p:sp>
          <p:nvSpPr>
            <p:cNvPr id="258" name="Rectangle 257"/>
            <p:cNvSpPr/>
            <p:nvPr/>
          </p:nvSpPr>
          <p:spPr>
            <a:xfrm>
              <a:off x="5634824" y="3660265"/>
              <a:ext cx="180024" cy="16590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259" name="Group 258"/>
            <p:cNvGrpSpPr/>
            <p:nvPr/>
          </p:nvGrpSpPr>
          <p:grpSpPr>
            <a:xfrm rot="16200000">
              <a:off x="4897897" y="4397193"/>
              <a:ext cx="1653903" cy="180049"/>
              <a:chOff x="1234158" y="1484784"/>
              <a:chExt cx="896268" cy="360093"/>
            </a:xfrm>
          </p:grpSpPr>
          <p:sp>
            <p:nvSpPr>
              <p:cNvPr id="260" name="Rectangle 259"/>
              <p:cNvSpPr/>
              <p:nvPr/>
            </p:nvSpPr>
            <p:spPr>
              <a:xfrm>
                <a:off x="1234158" y="1484837"/>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POST</a:t>
                </a:r>
                <a:endParaRPr lang="en-GB" sz="800" dirty="0"/>
              </a:p>
            </p:txBody>
          </p:sp>
          <p:sp>
            <p:nvSpPr>
              <p:cNvPr id="262" name="Rectangle 261"/>
              <p:cNvSpPr/>
              <p:nvPr/>
            </p:nvSpPr>
            <p:spPr>
              <a:xfrm>
                <a:off x="1481830" y="1484784"/>
                <a:ext cx="648596"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Filtration / Disinfection</a:t>
                </a:r>
                <a:endParaRPr lang="en-GB" sz="800" dirty="0">
                  <a:solidFill>
                    <a:schemeClr val="tx1"/>
                  </a:solidFill>
                </a:endParaRPr>
              </a:p>
            </p:txBody>
          </p:sp>
        </p:grpSp>
      </p:grpSp>
      <p:grpSp>
        <p:nvGrpSpPr>
          <p:cNvPr id="263" name="Group 262"/>
          <p:cNvGrpSpPr/>
          <p:nvPr/>
        </p:nvGrpSpPr>
        <p:grpSpPr>
          <a:xfrm>
            <a:off x="6341808" y="3845808"/>
            <a:ext cx="112489" cy="1375486"/>
            <a:chOff x="5424195" y="3656888"/>
            <a:chExt cx="112489" cy="1659079"/>
          </a:xfrm>
        </p:grpSpPr>
        <p:sp>
          <p:nvSpPr>
            <p:cNvPr id="270" name="Rectangle 269"/>
            <p:cNvSpPr/>
            <p:nvPr/>
          </p:nvSpPr>
          <p:spPr>
            <a:xfrm>
              <a:off x="5426054" y="3656888"/>
              <a:ext cx="110630" cy="164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71" name="Group 270"/>
            <p:cNvGrpSpPr/>
            <p:nvPr/>
          </p:nvGrpSpPr>
          <p:grpSpPr>
            <a:xfrm>
              <a:off x="5424195" y="3656888"/>
              <a:ext cx="104869" cy="1659079"/>
              <a:chOff x="5318404" y="3655089"/>
              <a:chExt cx="180025" cy="1659079"/>
            </a:xfrm>
          </p:grpSpPr>
          <p:sp>
            <p:nvSpPr>
              <p:cNvPr id="272" name="Rectangle 271"/>
              <p:cNvSpPr/>
              <p:nvPr/>
            </p:nvSpPr>
            <p:spPr>
              <a:xfrm>
                <a:off x="5318404" y="3655089"/>
                <a:ext cx="180024" cy="16590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273" name="Group 272"/>
              <p:cNvGrpSpPr/>
              <p:nvPr/>
            </p:nvGrpSpPr>
            <p:grpSpPr>
              <a:xfrm rot="16200000">
                <a:off x="4581465" y="4392029"/>
                <a:ext cx="1653903" cy="180024"/>
                <a:chOff x="1234157" y="1484784"/>
                <a:chExt cx="896268" cy="360040"/>
              </a:xfrm>
            </p:grpSpPr>
            <p:sp>
              <p:nvSpPr>
                <p:cNvPr id="274" name="Rectangle 273"/>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PRE</a:t>
                  </a:r>
                  <a:endParaRPr lang="en-GB" sz="800" dirty="0"/>
                </a:p>
              </p:txBody>
            </p:sp>
            <p:sp>
              <p:nvSpPr>
                <p:cNvPr id="275" name="Rectangle 274"/>
                <p:cNvSpPr/>
                <p:nvPr/>
              </p:nvSpPr>
              <p:spPr>
                <a:xfrm>
                  <a:off x="1481829" y="1484784"/>
                  <a:ext cx="648596"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Pre-Treatment</a:t>
                  </a:r>
                  <a:endParaRPr lang="en-GB" sz="800" dirty="0">
                    <a:solidFill>
                      <a:schemeClr val="tx1"/>
                    </a:solidFill>
                  </a:endParaRPr>
                </a:p>
              </p:txBody>
            </p:sp>
          </p:grpSp>
        </p:grpSp>
      </p:grpSp>
    </p:spTree>
    <p:extLst>
      <p:ext uri="{BB962C8B-B14F-4D97-AF65-F5344CB8AC3E}">
        <p14:creationId xmlns:p14="http://schemas.microsoft.com/office/powerpoint/2010/main" val="30941117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1" name="Group 450"/>
          <p:cNvGrpSpPr/>
          <p:nvPr/>
        </p:nvGrpSpPr>
        <p:grpSpPr>
          <a:xfrm>
            <a:off x="3292202" y="1719858"/>
            <a:ext cx="896268" cy="360040"/>
            <a:chOff x="3296816" y="2475908"/>
            <a:chExt cx="896268" cy="796161"/>
          </a:xfrm>
        </p:grpSpPr>
        <p:sp>
          <p:nvSpPr>
            <p:cNvPr id="290" name="Rectangle 289"/>
            <p:cNvSpPr/>
            <p:nvPr/>
          </p:nvSpPr>
          <p:spPr>
            <a:xfrm>
              <a:off x="3311085" y="2924884"/>
              <a:ext cx="881999" cy="332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91" name="Rectangle 290"/>
            <p:cNvSpPr/>
            <p:nvPr/>
          </p:nvSpPr>
          <p:spPr>
            <a:xfrm>
              <a:off x="3298553" y="2544106"/>
              <a:ext cx="881999" cy="206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80" name="Group 279"/>
            <p:cNvGrpSpPr/>
            <p:nvPr/>
          </p:nvGrpSpPr>
          <p:grpSpPr>
            <a:xfrm>
              <a:off x="3296816" y="2475908"/>
              <a:ext cx="896267" cy="796161"/>
              <a:chOff x="1856656" y="1433484"/>
              <a:chExt cx="896267" cy="360040"/>
            </a:xfrm>
          </p:grpSpPr>
          <p:sp>
            <p:nvSpPr>
              <p:cNvPr id="281" name="Rectangle 280"/>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282" name="Group 281"/>
              <p:cNvGrpSpPr/>
              <p:nvPr/>
            </p:nvGrpSpPr>
            <p:grpSpPr>
              <a:xfrm>
                <a:off x="1856656" y="1433484"/>
                <a:ext cx="896267" cy="360040"/>
                <a:chOff x="1234157" y="1484784"/>
                <a:chExt cx="896267" cy="360040"/>
              </a:xfrm>
            </p:grpSpPr>
            <p:sp>
              <p:nvSpPr>
                <p:cNvPr id="283" name="Rectangle 282"/>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Double VIP</a:t>
                  </a:r>
                </a:p>
                <a:p>
                  <a:r>
                    <a:rPr lang="en-GB" sz="800" dirty="0" smtClean="0">
                      <a:solidFill>
                        <a:schemeClr val="tx1"/>
                      </a:solidFill>
                    </a:rPr>
                    <a:t>Fossa </a:t>
                  </a:r>
                  <a:r>
                    <a:rPr lang="en-GB" sz="800" dirty="0" err="1" smtClean="0">
                      <a:solidFill>
                        <a:schemeClr val="tx1"/>
                      </a:solidFill>
                    </a:rPr>
                    <a:t>Alterna</a:t>
                  </a:r>
                  <a:endParaRPr lang="en-GB" sz="800" dirty="0">
                    <a:solidFill>
                      <a:schemeClr val="tx1"/>
                    </a:solidFill>
                  </a:endParaRPr>
                </a:p>
              </p:txBody>
            </p:sp>
            <p:sp>
              <p:nvSpPr>
                <p:cNvPr id="284" name="Rectangle 283"/>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S.4</a:t>
                  </a:r>
                </a:p>
                <a:p>
                  <a:r>
                    <a:rPr lang="de-CH" sz="800" dirty="0" smtClean="0"/>
                    <a:t>S.5</a:t>
                  </a:r>
                  <a:endParaRPr lang="en-GB" sz="800" dirty="0"/>
                </a:p>
              </p:txBody>
            </p:sp>
          </p:grpSp>
        </p:grpSp>
      </p:grpSp>
      <p:grpSp>
        <p:nvGrpSpPr>
          <p:cNvPr id="264" name="Group 263"/>
          <p:cNvGrpSpPr/>
          <p:nvPr/>
        </p:nvGrpSpPr>
        <p:grpSpPr>
          <a:xfrm>
            <a:off x="3298553" y="5102961"/>
            <a:ext cx="894531" cy="360040"/>
            <a:chOff x="8372328" y="1088079"/>
            <a:chExt cx="894531" cy="360040"/>
          </a:xfrm>
        </p:grpSpPr>
        <p:sp>
          <p:nvSpPr>
            <p:cNvPr id="265" name="Rectangle 264"/>
            <p:cNvSpPr/>
            <p:nvPr/>
          </p:nvSpPr>
          <p:spPr>
            <a:xfrm>
              <a:off x="8372328" y="1089974"/>
              <a:ext cx="894531" cy="3581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66" name="Rectangle 265"/>
            <p:cNvSpPr/>
            <p:nvPr/>
          </p:nvSpPr>
          <p:spPr>
            <a:xfrm>
              <a:off x="8372328" y="1088079"/>
              <a:ext cx="894530" cy="360040"/>
            </a:xfrm>
            <a:prstGeom prst="rect">
              <a:avLst/>
            </a:prstGeom>
            <a:solidFill>
              <a:srgbClr val="FFCD9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Greywater Treatment</a:t>
              </a:r>
              <a:endParaRPr lang="en-GB" sz="800" dirty="0">
                <a:solidFill>
                  <a:schemeClr val="tx1"/>
                </a:solidFill>
              </a:endParaRPr>
            </a:p>
          </p:txBody>
        </p:sp>
      </p:grpSp>
      <p:grpSp>
        <p:nvGrpSpPr>
          <p:cNvPr id="218" name="Group 217"/>
          <p:cNvGrpSpPr/>
          <p:nvPr/>
        </p:nvGrpSpPr>
        <p:grpSpPr>
          <a:xfrm>
            <a:off x="202698" y="1719431"/>
            <a:ext cx="882742" cy="360467"/>
            <a:chOff x="2149453" y="2780491"/>
            <a:chExt cx="882742" cy="360467"/>
          </a:xfrm>
        </p:grpSpPr>
        <p:sp>
          <p:nvSpPr>
            <p:cNvPr id="219" name="Diamond 21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20" name="Group 219"/>
            <p:cNvGrpSpPr/>
            <p:nvPr/>
          </p:nvGrpSpPr>
          <p:grpSpPr>
            <a:xfrm>
              <a:off x="2149453" y="2780531"/>
              <a:ext cx="882741" cy="360427"/>
              <a:chOff x="1207810" y="1844437"/>
              <a:chExt cx="922615" cy="360427"/>
            </a:xfrm>
          </p:grpSpPr>
          <p:sp>
            <p:nvSpPr>
              <p:cNvPr id="221" name="Rectangle 220"/>
              <p:cNvSpPr/>
              <p:nvPr/>
            </p:nvSpPr>
            <p:spPr>
              <a:xfrm>
                <a:off x="1437669" y="1844824"/>
                <a:ext cx="692756" cy="360040"/>
              </a:xfrm>
              <a:prstGeom prst="rect">
                <a:avLst/>
              </a:prstGeom>
              <a:solidFill>
                <a:schemeClr val="bg1"/>
              </a:solidFill>
              <a:ln w="6350">
                <a:solidFill>
                  <a:srgbClr val="B33E14"/>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Faeces</a:t>
                </a:r>
                <a:endParaRPr lang="en-GB" sz="800" dirty="0">
                  <a:solidFill>
                    <a:schemeClr val="tx1"/>
                  </a:solidFill>
                </a:endParaRPr>
              </a:p>
            </p:txBody>
          </p:sp>
          <p:sp>
            <p:nvSpPr>
              <p:cNvPr id="222" name="Chord 221"/>
              <p:cNvSpPr/>
              <p:nvPr/>
            </p:nvSpPr>
            <p:spPr>
              <a:xfrm>
                <a:off x="1207810" y="1844437"/>
                <a:ext cx="432049" cy="360000"/>
              </a:xfrm>
              <a:prstGeom prst="chord">
                <a:avLst>
                  <a:gd name="adj1" fmla="val 5243982"/>
                  <a:gd name="adj2" fmla="val 16387372"/>
                </a:avLst>
              </a:prstGeom>
              <a:solidFill>
                <a:srgbClr val="B33E14"/>
              </a:solidFill>
              <a:ln w="6350">
                <a:solidFill>
                  <a:srgbClr val="B33E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sp>
        <p:nvSpPr>
          <p:cNvPr id="2" name="Content Placeholder 1"/>
          <p:cNvSpPr>
            <a:spLocks noGrp="1"/>
          </p:cNvSpPr>
          <p:nvPr>
            <p:ph sz="quarter" idx="10"/>
          </p:nvPr>
        </p:nvSpPr>
        <p:spPr/>
        <p:txBody>
          <a:bodyPr/>
          <a:lstStyle/>
          <a:p>
            <a:r>
              <a:rPr lang="en-GB" dirty="0" smtClean="0"/>
              <a:t>System 2: Waterless Pit System without Sludge Production</a:t>
            </a:r>
            <a:endParaRPr lang="en-GB" dirty="0"/>
          </a:p>
        </p:txBody>
      </p:sp>
      <p:cxnSp>
        <p:nvCxnSpPr>
          <p:cNvPr id="103" name="Elbow Connector 102"/>
          <p:cNvCxnSpPr>
            <a:endCxn id="268" idx="0"/>
          </p:cNvCxnSpPr>
          <p:nvPr/>
        </p:nvCxnSpPr>
        <p:spPr>
          <a:xfrm rot="5400000">
            <a:off x="5547730" y="5537542"/>
            <a:ext cx="505723" cy="4"/>
          </a:xfrm>
          <a:prstGeom prst="bentConnector3">
            <a:avLst>
              <a:gd name="adj1" fmla="val 50000"/>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Elbow Connector 115"/>
          <p:cNvCxnSpPr>
            <a:stCxn id="164" idx="3"/>
            <a:endCxn id="441" idx="1"/>
          </p:cNvCxnSpPr>
          <p:nvPr/>
        </p:nvCxnSpPr>
        <p:spPr>
          <a:xfrm>
            <a:off x="5205158" y="5283787"/>
            <a:ext cx="3602268" cy="0"/>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Elbow Connector 118"/>
          <p:cNvCxnSpPr>
            <a:stCxn id="184" idx="3"/>
            <a:endCxn id="265" idx="1"/>
          </p:cNvCxnSpPr>
          <p:nvPr/>
        </p:nvCxnSpPr>
        <p:spPr>
          <a:xfrm flipV="1">
            <a:off x="1082471" y="5283929"/>
            <a:ext cx="2216082" cy="0"/>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Elbow Connector 123"/>
          <p:cNvCxnSpPr>
            <a:stCxn id="266" idx="3"/>
            <a:endCxn id="164" idx="1"/>
          </p:cNvCxnSpPr>
          <p:nvPr/>
        </p:nvCxnSpPr>
        <p:spPr>
          <a:xfrm>
            <a:off x="4193083" y="5282981"/>
            <a:ext cx="130075" cy="806"/>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13" name="Group 112"/>
          <p:cNvGrpSpPr/>
          <p:nvPr/>
        </p:nvGrpSpPr>
        <p:grpSpPr>
          <a:xfrm>
            <a:off x="1236440" y="2022748"/>
            <a:ext cx="896267" cy="360040"/>
            <a:chOff x="706264" y="1412776"/>
            <a:chExt cx="896267" cy="360040"/>
          </a:xfrm>
        </p:grpSpPr>
        <p:sp>
          <p:nvSpPr>
            <p:cNvPr id="114" name="Rectangle 113"/>
            <p:cNvSpPr/>
            <p:nvPr/>
          </p:nvSpPr>
          <p:spPr>
            <a:xfrm>
              <a:off x="706265" y="1412776"/>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15" name="Group 114"/>
            <p:cNvGrpSpPr/>
            <p:nvPr/>
          </p:nvGrpSpPr>
          <p:grpSpPr>
            <a:xfrm>
              <a:off x="706264" y="1412776"/>
              <a:ext cx="896267" cy="360040"/>
              <a:chOff x="1234157" y="1484784"/>
              <a:chExt cx="896267" cy="360040"/>
            </a:xfrm>
          </p:grpSpPr>
          <p:sp>
            <p:nvSpPr>
              <p:cNvPr id="117" name="Rectangle 116"/>
              <p:cNvSpPr/>
              <p:nvPr/>
            </p:nvSpPr>
            <p:spPr>
              <a:xfrm>
                <a:off x="1234157" y="1484784"/>
                <a:ext cx="247673" cy="360040"/>
              </a:xfrm>
              <a:prstGeom prst="rect">
                <a:avLst/>
              </a:prstGeom>
              <a:solidFill>
                <a:srgbClr val="CC0000"/>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U.1</a:t>
                </a:r>
                <a:endParaRPr lang="en-GB" sz="800" dirty="0"/>
              </a:p>
            </p:txBody>
          </p:sp>
          <p:sp>
            <p:nvSpPr>
              <p:cNvPr id="118" name="Rectangle 117"/>
              <p:cNvSpPr/>
              <p:nvPr/>
            </p:nvSpPr>
            <p:spPr>
              <a:xfrm>
                <a:off x="1481829" y="1484784"/>
                <a:ext cx="648595" cy="360040"/>
              </a:xfrm>
              <a:prstGeom prst="rect">
                <a:avLst/>
              </a:prstGeom>
              <a:solidFill>
                <a:srgbClr val="FFBDBD"/>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Dry Toilet</a:t>
                </a:r>
                <a:endParaRPr lang="en-GB" sz="800" dirty="0">
                  <a:solidFill>
                    <a:schemeClr val="tx1"/>
                  </a:solidFill>
                </a:endParaRPr>
              </a:p>
            </p:txBody>
          </p:sp>
        </p:grpSp>
      </p:grpSp>
      <p:grpSp>
        <p:nvGrpSpPr>
          <p:cNvPr id="158" name="Group 157"/>
          <p:cNvGrpSpPr/>
          <p:nvPr/>
        </p:nvGrpSpPr>
        <p:grpSpPr>
          <a:xfrm>
            <a:off x="199729" y="3745647"/>
            <a:ext cx="882742" cy="360467"/>
            <a:chOff x="2149453" y="2780491"/>
            <a:chExt cx="882742" cy="360467"/>
          </a:xfrm>
        </p:grpSpPr>
        <p:sp>
          <p:nvSpPr>
            <p:cNvPr id="159" name="Diamond 15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60" name="Group 159"/>
            <p:cNvGrpSpPr/>
            <p:nvPr/>
          </p:nvGrpSpPr>
          <p:grpSpPr>
            <a:xfrm>
              <a:off x="2149453" y="2780531"/>
              <a:ext cx="882741" cy="360427"/>
              <a:chOff x="1207810" y="1844437"/>
              <a:chExt cx="922615" cy="360427"/>
            </a:xfrm>
          </p:grpSpPr>
          <p:sp>
            <p:nvSpPr>
              <p:cNvPr id="161" name="Rectangle 160"/>
              <p:cNvSpPr/>
              <p:nvPr/>
            </p:nvSpPr>
            <p:spPr>
              <a:xfrm>
                <a:off x="1437669" y="1844824"/>
                <a:ext cx="692756" cy="360040"/>
              </a:xfrm>
              <a:prstGeom prst="rect">
                <a:avLst/>
              </a:prstGeom>
              <a:solidFill>
                <a:schemeClr val="bg1"/>
              </a:solidFill>
              <a:ln w="6350">
                <a:solidFill>
                  <a:srgbClr val="F2CE9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Anal Cleansing Water</a:t>
                </a:r>
                <a:endParaRPr lang="en-GB" sz="800" dirty="0">
                  <a:solidFill>
                    <a:schemeClr val="tx1"/>
                  </a:solidFill>
                </a:endParaRPr>
              </a:p>
            </p:txBody>
          </p:sp>
          <p:sp>
            <p:nvSpPr>
              <p:cNvPr id="162" name="Chord 161"/>
              <p:cNvSpPr/>
              <p:nvPr/>
            </p:nvSpPr>
            <p:spPr>
              <a:xfrm>
                <a:off x="1207810" y="1844437"/>
                <a:ext cx="432049" cy="360000"/>
              </a:xfrm>
              <a:prstGeom prst="chord">
                <a:avLst>
                  <a:gd name="adj1" fmla="val 5243982"/>
                  <a:gd name="adj2" fmla="val 16387372"/>
                </a:avLst>
              </a:prstGeom>
              <a:solidFill>
                <a:srgbClr val="F2CE9D"/>
              </a:solidFill>
              <a:ln w="6350">
                <a:solidFill>
                  <a:srgbClr val="F2CE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63" name="Group 162"/>
          <p:cNvGrpSpPr/>
          <p:nvPr/>
        </p:nvGrpSpPr>
        <p:grpSpPr>
          <a:xfrm>
            <a:off x="4322416" y="5103767"/>
            <a:ext cx="882742" cy="360467"/>
            <a:chOff x="2149453" y="2780491"/>
            <a:chExt cx="882742" cy="360467"/>
          </a:xfrm>
        </p:grpSpPr>
        <p:sp>
          <p:nvSpPr>
            <p:cNvPr id="164" name="Diamond 163"/>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65" name="Group 164"/>
            <p:cNvGrpSpPr/>
            <p:nvPr/>
          </p:nvGrpSpPr>
          <p:grpSpPr>
            <a:xfrm>
              <a:off x="2149453" y="2780531"/>
              <a:ext cx="882741" cy="360427"/>
              <a:chOff x="1207810" y="1844437"/>
              <a:chExt cx="922615" cy="360427"/>
            </a:xfrm>
          </p:grpSpPr>
          <p:sp>
            <p:nvSpPr>
              <p:cNvPr id="166" name="Rectangle 165"/>
              <p:cNvSpPr/>
              <p:nvPr/>
            </p:nvSpPr>
            <p:spPr>
              <a:xfrm>
                <a:off x="1437669" y="1844824"/>
                <a:ext cx="692756" cy="360040"/>
              </a:xfrm>
              <a:prstGeom prst="rect">
                <a:avLst/>
              </a:prstGeom>
              <a:solidFill>
                <a:schemeClr val="bg1"/>
              </a:solidFill>
              <a:ln w="6350">
                <a:solidFill>
                  <a:srgbClr val="52949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Effluent</a:t>
                </a:r>
                <a:endParaRPr lang="en-GB" sz="800" dirty="0">
                  <a:solidFill>
                    <a:schemeClr val="tx1"/>
                  </a:solidFill>
                </a:endParaRPr>
              </a:p>
            </p:txBody>
          </p:sp>
          <p:sp>
            <p:nvSpPr>
              <p:cNvPr id="167" name="Chord 166"/>
              <p:cNvSpPr/>
              <p:nvPr/>
            </p:nvSpPr>
            <p:spPr>
              <a:xfrm>
                <a:off x="1207810" y="1844437"/>
                <a:ext cx="432049" cy="360000"/>
              </a:xfrm>
              <a:prstGeom prst="chord">
                <a:avLst>
                  <a:gd name="adj1" fmla="val 5243982"/>
                  <a:gd name="adj2" fmla="val 16387372"/>
                </a:avLst>
              </a:prstGeom>
              <a:solidFill>
                <a:srgbClr val="529491"/>
              </a:solidFill>
              <a:ln w="6350">
                <a:solidFill>
                  <a:srgbClr val="5294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83" name="Group 182"/>
          <p:cNvGrpSpPr/>
          <p:nvPr/>
        </p:nvGrpSpPr>
        <p:grpSpPr>
          <a:xfrm>
            <a:off x="199729" y="5104234"/>
            <a:ext cx="882742" cy="360467"/>
            <a:chOff x="2149453" y="2780491"/>
            <a:chExt cx="882742" cy="360467"/>
          </a:xfrm>
        </p:grpSpPr>
        <p:sp>
          <p:nvSpPr>
            <p:cNvPr id="184" name="Diamond 183"/>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85" name="Group 184"/>
            <p:cNvGrpSpPr/>
            <p:nvPr/>
          </p:nvGrpSpPr>
          <p:grpSpPr>
            <a:xfrm>
              <a:off x="2149453" y="2780531"/>
              <a:ext cx="882741" cy="360427"/>
              <a:chOff x="1207810" y="1844437"/>
              <a:chExt cx="922615" cy="360427"/>
            </a:xfrm>
          </p:grpSpPr>
          <p:sp>
            <p:nvSpPr>
              <p:cNvPr id="186" name="Rectangle 185"/>
              <p:cNvSpPr/>
              <p:nvPr/>
            </p:nvSpPr>
            <p:spPr>
              <a:xfrm>
                <a:off x="1437669" y="1844824"/>
                <a:ext cx="692756" cy="360040"/>
              </a:xfrm>
              <a:prstGeom prst="rect">
                <a:avLst/>
              </a:prstGeom>
              <a:solidFill>
                <a:schemeClr val="bg1"/>
              </a:solidFill>
              <a:ln w="6350">
                <a:solidFill>
                  <a:srgbClr val="B8CCCC"/>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Greywater</a:t>
                </a:r>
                <a:endParaRPr lang="en-GB" sz="800" dirty="0">
                  <a:solidFill>
                    <a:schemeClr val="tx1"/>
                  </a:solidFill>
                </a:endParaRPr>
              </a:p>
            </p:txBody>
          </p:sp>
          <p:sp>
            <p:nvSpPr>
              <p:cNvPr id="187" name="Chord 186"/>
              <p:cNvSpPr/>
              <p:nvPr/>
            </p:nvSpPr>
            <p:spPr>
              <a:xfrm>
                <a:off x="1207810" y="1844437"/>
                <a:ext cx="432049" cy="360000"/>
              </a:xfrm>
              <a:prstGeom prst="chord">
                <a:avLst>
                  <a:gd name="adj1" fmla="val 5243982"/>
                  <a:gd name="adj2" fmla="val 16387372"/>
                </a:avLst>
              </a:prstGeom>
              <a:solidFill>
                <a:srgbClr val="B8CCCC"/>
              </a:solidFill>
              <a:ln w="6350">
                <a:solidFill>
                  <a:srgbClr val="B8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88" name="Group 187"/>
          <p:cNvGrpSpPr/>
          <p:nvPr/>
        </p:nvGrpSpPr>
        <p:grpSpPr>
          <a:xfrm>
            <a:off x="2270058" y="2022321"/>
            <a:ext cx="882742" cy="360467"/>
            <a:chOff x="2149453" y="2780491"/>
            <a:chExt cx="882742" cy="360467"/>
          </a:xfrm>
        </p:grpSpPr>
        <p:sp>
          <p:nvSpPr>
            <p:cNvPr id="189" name="Diamond 18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90" name="Group 189"/>
            <p:cNvGrpSpPr/>
            <p:nvPr/>
          </p:nvGrpSpPr>
          <p:grpSpPr>
            <a:xfrm>
              <a:off x="2149453" y="2780531"/>
              <a:ext cx="882741" cy="360427"/>
              <a:chOff x="1207810" y="1844437"/>
              <a:chExt cx="922615" cy="360427"/>
            </a:xfrm>
          </p:grpSpPr>
          <p:sp>
            <p:nvSpPr>
              <p:cNvPr id="191" name="Rectangle 190"/>
              <p:cNvSpPr/>
              <p:nvPr/>
            </p:nvSpPr>
            <p:spPr>
              <a:xfrm>
                <a:off x="1437669" y="1844824"/>
                <a:ext cx="692756" cy="360040"/>
              </a:xfrm>
              <a:prstGeom prst="rect">
                <a:avLst/>
              </a:prstGeom>
              <a:solidFill>
                <a:schemeClr val="bg1"/>
              </a:solidFill>
              <a:ln w="6350">
                <a:solidFill>
                  <a:srgbClr val="C36C2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Excreta</a:t>
                </a:r>
                <a:endParaRPr lang="en-GB" sz="800" dirty="0">
                  <a:solidFill>
                    <a:schemeClr val="tx1"/>
                  </a:solidFill>
                </a:endParaRPr>
              </a:p>
            </p:txBody>
          </p:sp>
          <p:sp>
            <p:nvSpPr>
              <p:cNvPr id="192" name="Chord 191"/>
              <p:cNvSpPr/>
              <p:nvPr/>
            </p:nvSpPr>
            <p:spPr>
              <a:xfrm>
                <a:off x="1207810" y="1844437"/>
                <a:ext cx="432049" cy="360000"/>
              </a:xfrm>
              <a:prstGeom prst="chord">
                <a:avLst>
                  <a:gd name="adj1" fmla="val 5243982"/>
                  <a:gd name="adj2" fmla="val 16387372"/>
                </a:avLst>
              </a:prstGeom>
              <a:solidFill>
                <a:srgbClr val="C36C21"/>
              </a:solidFill>
              <a:ln w="6350">
                <a:solidFill>
                  <a:srgbClr val="C36C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93" name="Group 192"/>
          <p:cNvGrpSpPr/>
          <p:nvPr/>
        </p:nvGrpSpPr>
        <p:grpSpPr>
          <a:xfrm>
            <a:off x="200472" y="5789939"/>
            <a:ext cx="882742" cy="360467"/>
            <a:chOff x="2149453" y="2780491"/>
            <a:chExt cx="882742" cy="360467"/>
          </a:xfrm>
        </p:grpSpPr>
        <p:sp>
          <p:nvSpPr>
            <p:cNvPr id="194" name="Diamond 193"/>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95" name="Group 194"/>
            <p:cNvGrpSpPr/>
            <p:nvPr/>
          </p:nvGrpSpPr>
          <p:grpSpPr>
            <a:xfrm>
              <a:off x="2149453" y="2780531"/>
              <a:ext cx="882741" cy="360427"/>
              <a:chOff x="1207810" y="1844437"/>
              <a:chExt cx="922615" cy="360427"/>
            </a:xfrm>
          </p:grpSpPr>
          <p:sp>
            <p:nvSpPr>
              <p:cNvPr id="196" name="Rectangle 195"/>
              <p:cNvSpPr/>
              <p:nvPr/>
            </p:nvSpPr>
            <p:spPr>
              <a:xfrm>
                <a:off x="1437669" y="1844824"/>
                <a:ext cx="692756" cy="360040"/>
              </a:xfrm>
              <a:prstGeom prst="rect">
                <a:avLst/>
              </a:prstGeom>
              <a:solidFill>
                <a:schemeClr val="bg1"/>
              </a:solidFill>
              <a:ln w="6350">
                <a:solidFill>
                  <a:srgbClr val="26C0A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Stormwater</a:t>
                </a:r>
                <a:endParaRPr lang="en-GB" sz="800" dirty="0">
                  <a:solidFill>
                    <a:schemeClr val="tx1"/>
                  </a:solidFill>
                </a:endParaRPr>
              </a:p>
            </p:txBody>
          </p:sp>
          <p:sp>
            <p:nvSpPr>
              <p:cNvPr id="197" name="Chord 196"/>
              <p:cNvSpPr/>
              <p:nvPr/>
            </p:nvSpPr>
            <p:spPr>
              <a:xfrm>
                <a:off x="1207810" y="1844437"/>
                <a:ext cx="432049" cy="360000"/>
              </a:xfrm>
              <a:prstGeom prst="chord">
                <a:avLst>
                  <a:gd name="adj1" fmla="val 5243982"/>
                  <a:gd name="adj2" fmla="val 16387372"/>
                </a:avLst>
              </a:prstGeom>
              <a:solidFill>
                <a:srgbClr val="26C0AA"/>
              </a:solidFill>
              <a:ln w="6350">
                <a:solidFill>
                  <a:srgbClr val="26C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98" name="Group 197"/>
          <p:cNvGrpSpPr/>
          <p:nvPr/>
        </p:nvGrpSpPr>
        <p:grpSpPr>
          <a:xfrm>
            <a:off x="199729" y="2341962"/>
            <a:ext cx="882742" cy="360467"/>
            <a:chOff x="2149453" y="2780491"/>
            <a:chExt cx="882742" cy="360467"/>
          </a:xfrm>
        </p:grpSpPr>
        <p:sp>
          <p:nvSpPr>
            <p:cNvPr id="199" name="Diamond 19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00" name="Group 199"/>
            <p:cNvGrpSpPr/>
            <p:nvPr/>
          </p:nvGrpSpPr>
          <p:grpSpPr>
            <a:xfrm>
              <a:off x="2149453" y="2780531"/>
              <a:ext cx="882741" cy="360427"/>
              <a:chOff x="1207810" y="1844437"/>
              <a:chExt cx="922615" cy="360427"/>
            </a:xfrm>
          </p:grpSpPr>
          <p:sp>
            <p:nvSpPr>
              <p:cNvPr id="201" name="Rectangle 200"/>
              <p:cNvSpPr/>
              <p:nvPr/>
            </p:nvSpPr>
            <p:spPr>
              <a:xfrm>
                <a:off x="1437669" y="1844824"/>
                <a:ext cx="692756" cy="360040"/>
              </a:xfrm>
              <a:prstGeom prst="rect">
                <a:avLst/>
              </a:prstGeom>
              <a:solidFill>
                <a:schemeClr val="bg1"/>
              </a:solidFill>
              <a:ln w="6350">
                <a:solidFill>
                  <a:srgbClr val="FFF24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Urine</a:t>
                </a:r>
                <a:endParaRPr lang="en-GB" sz="800" dirty="0">
                  <a:solidFill>
                    <a:schemeClr val="tx1"/>
                  </a:solidFill>
                </a:endParaRPr>
              </a:p>
            </p:txBody>
          </p:sp>
          <p:sp>
            <p:nvSpPr>
              <p:cNvPr id="202" name="Chord 201"/>
              <p:cNvSpPr/>
              <p:nvPr/>
            </p:nvSpPr>
            <p:spPr>
              <a:xfrm>
                <a:off x="1207810" y="1844437"/>
                <a:ext cx="432049" cy="360000"/>
              </a:xfrm>
              <a:prstGeom prst="chord">
                <a:avLst>
                  <a:gd name="adj1" fmla="val 5243982"/>
                  <a:gd name="adj2" fmla="val 16387372"/>
                </a:avLst>
              </a:prstGeom>
              <a:solidFill>
                <a:srgbClr val="FFF24D"/>
              </a:solidFill>
              <a:ln w="6350">
                <a:solidFill>
                  <a:srgbClr val="FFF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cxnSp>
        <p:nvCxnSpPr>
          <p:cNvPr id="228" name="Elbow Connector 227"/>
          <p:cNvCxnSpPr>
            <a:stCxn id="219" idx="3"/>
            <a:endCxn id="114" idx="1"/>
          </p:cNvCxnSpPr>
          <p:nvPr/>
        </p:nvCxnSpPr>
        <p:spPr>
          <a:xfrm>
            <a:off x="1085440" y="1899451"/>
            <a:ext cx="151001" cy="303317"/>
          </a:xfrm>
          <a:prstGeom prst="bentConnector3">
            <a:avLst>
              <a:gd name="adj1" fmla="val 28974"/>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9" name="Elbow Connector 228"/>
          <p:cNvCxnSpPr>
            <a:stCxn id="199" idx="3"/>
            <a:endCxn id="117" idx="1"/>
          </p:cNvCxnSpPr>
          <p:nvPr/>
        </p:nvCxnSpPr>
        <p:spPr>
          <a:xfrm flipV="1">
            <a:off x="1082471" y="2202768"/>
            <a:ext cx="153969" cy="319214"/>
          </a:xfrm>
          <a:prstGeom prst="bentConnector3">
            <a:avLst>
              <a:gd name="adj1" fmla="val 3350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37" name="Elbow Connector 236"/>
          <p:cNvCxnSpPr>
            <a:stCxn id="239" idx="3"/>
            <a:endCxn id="117" idx="1"/>
          </p:cNvCxnSpPr>
          <p:nvPr/>
        </p:nvCxnSpPr>
        <p:spPr>
          <a:xfrm flipV="1">
            <a:off x="1078495" y="2202768"/>
            <a:ext cx="157945" cy="1033939"/>
          </a:xfrm>
          <a:prstGeom prst="bentConnector3">
            <a:avLst>
              <a:gd name="adj1" fmla="val 42964"/>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44" name="Elbow Connector 243"/>
          <p:cNvCxnSpPr>
            <a:stCxn id="161" idx="3"/>
            <a:endCxn id="117" idx="1"/>
          </p:cNvCxnSpPr>
          <p:nvPr/>
        </p:nvCxnSpPr>
        <p:spPr>
          <a:xfrm flipV="1">
            <a:off x="1082470" y="2202768"/>
            <a:ext cx="153970" cy="1723326"/>
          </a:xfrm>
          <a:prstGeom prst="bentConnector3">
            <a:avLst>
              <a:gd name="adj1" fmla="val 37627"/>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48" name="Elbow Connector 247"/>
          <p:cNvCxnSpPr>
            <a:stCxn id="114" idx="3"/>
            <a:endCxn id="189" idx="1"/>
          </p:cNvCxnSpPr>
          <p:nvPr/>
        </p:nvCxnSpPr>
        <p:spPr>
          <a:xfrm flipV="1">
            <a:off x="2130971" y="2202341"/>
            <a:ext cx="139829" cy="427"/>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267" name="Group 266"/>
          <p:cNvGrpSpPr/>
          <p:nvPr/>
        </p:nvGrpSpPr>
        <p:grpSpPr>
          <a:xfrm>
            <a:off x="5353323" y="5790406"/>
            <a:ext cx="894531" cy="360040"/>
            <a:chOff x="8399811" y="2101152"/>
            <a:chExt cx="894531" cy="360040"/>
          </a:xfrm>
        </p:grpSpPr>
        <p:sp>
          <p:nvSpPr>
            <p:cNvPr id="268" name="Rectangle 267"/>
            <p:cNvSpPr/>
            <p:nvPr/>
          </p:nvSpPr>
          <p:spPr>
            <a:xfrm>
              <a:off x="8399811" y="2101152"/>
              <a:ext cx="894531" cy="3548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69" name="Rectangle 268"/>
            <p:cNvSpPr/>
            <p:nvPr/>
          </p:nvSpPr>
          <p:spPr>
            <a:xfrm>
              <a:off x="8399811" y="2101152"/>
              <a:ext cx="894531"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Stormwater</a:t>
              </a:r>
              <a:r>
                <a:rPr lang="en-GB" sz="800" dirty="0" smtClean="0">
                  <a:solidFill>
                    <a:schemeClr val="tx1"/>
                  </a:solidFill>
                </a:rPr>
                <a:t> Drains</a:t>
              </a:r>
              <a:endParaRPr lang="en-GB" sz="800" dirty="0">
                <a:solidFill>
                  <a:schemeClr val="tx1"/>
                </a:solidFill>
              </a:endParaRPr>
            </a:p>
          </p:txBody>
        </p:sp>
      </p:grpSp>
      <p:cxnSp>
        <p:nvCxnSpPr>
          <p:cNvPr id="294" name="Elbow Connector 293"/>
          <p:cNvCxnSpPr>
            <a:stCxn id="189" idx="3"/>
            <a:endCxn id="281" idx="1"/>
          </p:cNvCxnSpPr>
          <p:nvPr/>
        </p:nvCxnSpPr>
        <p:spPr>
          <a:xfrm flipV="1">
            <a:off x="3152800" y="1899878"/>
            <a:ext cx="141139" cy="302463"/>
          </a:xfrm>
          <a:prstGeom prst="bentConnector3">
            <a:avLst>
              <a:gd name="adj1" fmla="val 27505"/>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89" name="Elbow Connector 388"/>
          <p:cNvCxnSpPr>
            <a:stCxn id="196" idx="3"/>
            <a:endCxn id="269" idx="1"/>
          </p:cNvCxnSpPr>
          <p:nvPr/>
        </p:nvCxnSpPr>
        <p:spPr>
          <a:xfrm>
            <a:off x="1083213" y="5970386"/>
            <a:ext cx="4270110" cy="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93" name="Elbow Connector 392"/>
          <p:cNvCxnSpPr>
            <a:stCxn id="268" idx="3"/>
          </p:cNvCxnSpPr>
          <p:nvPr/>
        </p:nvCxnSpPr>
        <p:spPr>
          <a:xfrm>
            <a:off x="6247854" y="5967837"/>
            <a:ext cx="2551882" cy="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414" name="Group 413"/>
          <p:cNvGrpSpPr/>
          <p:nvPr/>
        </p:nvGrpSpPr>
        <p:grpSpPr>
          <a:xfrm>
            <a:off x="8807426" y="2020590"/>
            <a:ext cx="896267" cy="360040"/>
            <a:chOff x="6277169" y="944724"/>
            <a:chExt cx="896267" cy="360040"/>
          </a:xfrm>
        </p:grpSpPr>
        <p:sp>
          <p:nvSpPr>
            <p:cNvPr id="415" name="Rectangle 414"/>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16" name="Group 415"/>
            <p:cNvGrpSpPr/>
            <p:nvPr/>
          </p:nvGrpSpPr>
          <p:grpSpPr>
            <a:xfrm>
              <a:off x="6277169" y="944724"/>
              <a:ext cx="896267" cy="360040"/>
              <a:chOff x="1234157" y="1484784"/>
              <a:chExt cx="896267" cy="360040"/>
            </a:xfrm>
          </p:grpSpPr>
          <p:sp>
            <p:nvSpPr>
              <p:cNvPr id="417" name="Rectangle 416"/>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D.4</a:t>
                </a:r>
                <a:endParaRPr lang="en-GB" sz="800" dirty="0"/>
              </a:p>
            </p:txBody>
          </p:sp>
          <p:sp>
            <p:nvSpPr>
              <p:cNvPr id="418" name="Rectangle 417"/>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Application</a:t>
                </a:r>
                <a:endParaRPr lang="en-GB" sz="800" dirty="0">
                  <a:solidFill>
                    <a:schemeClr val="tx1"/>
                  </a:solidFill>
                </a:endParaRPr>
              </a:p>
            </p:txBody>
          </p:sp>
        </p:grpSp>
      </p:grpSp>
      <p:grpSp>
        <p:nvGrpSpPr>
          <p:cNvPr id="438" name="Group 437"/>
          <p:cNvGrpSpPr/>
          <p:nvPr/>
        </p:nvGrpSpPr>
        <p:grpSpPr>
          <a:xfrm>
            <a:off x="8807426" y="4978472"/>
            <a:ext cx="896267" cy="612420"/>
            <a:chOff x="6277169" y="944724"/>
            <a:chExt cx="896267" cy="360041"/>
          </a:xfrm>
        </p:grpSpPr>
        <p:sp>
          <p:nvSpPr>
            <p:cNvPr id="439" name="Rectangle 438"/>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40" name="Group 439"/>
            <p:cNvGrpSpPr/>
            <p:nvPr/>
          </p:nvGrpSpPr>
          <p:grpSpPr>
            <a:xfrm>
              <a:off x="6277169" y="944724"/>
              <a:ext cx="896267" cy="360041"/>
              <a:chOff x="1234157" y="1484784"/>
              <a:chExt cx="896267" cy="360041"/>
            </a:xfrm>
          </p:grpSpPr>
          <p:sp>
            <p:nvSpPr>
              <p:cNvPr id="441" name="Rectangle 440"/>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46800" rIns="0" bIns="46800" rtlCol="0" anchor="t" anchorCtr="0"/>
              <a:lstStyle/>
              <a:p>
                <a:r>
                  <a:rPr lang="de-CH" sz="800" dirty="0"/>
                  <a:t>D.6</a:t>
                </a:r>
              </a:p>
              <a:p>
                <a:r>
                  <a:rPr lang="de-CH" sz="800" dirty="0"/>
                  <a:t>D.7</a:t>
                </a:r>
              </a:p>
              <a:p>
                <a:r>
                  <a:rPr lang="de-CH" sz="800" dirty="0"/>
                  <a:t>D.11</a:t>
                </a:r>
              </a:p>
            </p:txBody>
          </p:sp>
          <p:sp>
            <p:nvSpPr>
              <p:cNvPr id="442" name="Rectangle 441"/>
              <p:cNvSpPr/>
              <p:nvPr/>
            </p:nvSpPr>
            <p:spPr>
              <a:xfrm>
                <a:off x="1481829" y="1484785"/>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lang="en-GB" sz="800" dirty="0">
                    <a:solidFill>
                      <a:schemeClr val="tx1"/>
                    </a:solidFill>
                  </a:rPr>
                  <a:t>Irrigation</a:t>
                </a:r>
              </a:p>
              <a:p>
                <a:r>
                  <a:rPr lang="en-GB" sz="800" dirty="0">
                    <a:solidFill>
                      <a:schemeClr val="tx1"/>
                    </a:solidFill>
                  </a:rPr>
                  <a:t>Soak Pit</a:t>
                </a:r>
              </a:p>
              <a:p>
                <a:r>
                  <a:rPr lang="en-GB" sz="800" dirty="0">
                    <a:solidFill>
                      <a:schemeClr val="tx1"/>
                    </a:solidFill>
                  </a:rPr>
                  <a:t>Disposal / Recharge</a:t>
                </a:r>
              </a:p>
            </p:txBody>
          </p:sp>
        </p:grpSp>
      </p:grpSp>
      <p:grpSp>
        <p:nvGrpSpPr>
          <p:cNvPr id="444" name="Group 443"/>
          <p:cNvGrpSpPr/>
          <p:nvPr/>
        </p:nvGrpSpPr>
        <p:grpSpPr>
          <a:xfrm>
            <a:off x="8807426" y="5785228"/>
            <a:ext cx="896267" cy="360040"/>
            <a:chOff x="6277169" y="944724"/>
            <a:chExt cx="896267" cy="360040"/>
          </a:xfrm>
        </p:grpSpPr>
        <p:sp>
          <p:nvSpPr>
            <p:cNvPr id="445" name="Rectangle 444"/>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46" name="Group 445"/>
            <p:cNvGrpSpPr/>
            <p:nvPr/>
          </p:nvGrpSpPr>
          <p:grpSpPr>
            <a:xfrm>
              <a:off x="6277169" y="944724"/>
              <a:ext cx="896267" cy="360040"/>
              <a:chOff x="1234157" y="1484784"/>
              <a:chExt cx="896267" cy="360040"/>
            </a:xfrm>
          </p:grpSpPr>
          <p:sp>
            <p:nvSpPr>
              <p:cNvPr id="447" name="Rectangle 446"/>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D.11</a:t>
                </a:r>
                <a:endParaRPr lang="en-GB" sz="800" dirty="0"/>
              </a:p>
            </p:txBody>
          </p:sp>
          <p:sp>
            <p:nvSpPr>
              <p:cNvPr id="448" name="Rectangle 447"/>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a:solidFill>
                      <a:schemeClr val="tx1"/>
                    </a:solidFill>
                  </a:rPr>
                  <a:t>Disposal / Recharge</a:t>
                </a:r>
              </a:p>
            </p:txBody>
          </p:sp>
        </p:grpSp>
      </p:grpSp>
      <p:cxnSp>
        <p:nvCxnSpPr>
          <p:cNvPr id="460" name="Elbow Connector 459"/>
          <p:cNvCxnSpPr>
            <a:stCxn id="250" idx="3"/>
            <a:endCxn id="415" idx="1"/>
          </p:cNvCxnSpPr>
          <p:nvPr/>
        </p:nvCxnSpPr>
        <p:spPr>
          <a:xfrm>
            <a:off x="6246118" y="2200099"/>
            <a:ext cx="2561308" cy="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63" name="Elbow Connector 462"/>
          <p:cNvCxnSpPr>
            <a:stCxn id="231" idx="3"/>
            <a:endCxn id="117" idx="1"/>
          </p:cNvCxnSpPr>
          <p:nvPr/>
        </p:nvCxnSpPr>
        <p:spPr>
          <a:xfrm flipV="1">
            <a:off x="1083956" y="2202768"/>
            <a:ext cx="152484" cy="2390541"/>
          </a:xfrm>
          <a:prstGeom prst="bentConnector3">
            <a:avLst>
              <a:gd name="adj1" fmla="val 35425"/>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230" name="Group 229"/>
          <p:cNvGrpSpPr/>
          <p:nvPr/>
        </p:nvGrpSpPr>
        <p:grpSpPr>
          <a:xfrm>
            <a:off x="201214" y="4413289"/>
            <a:ext cx="882742" cy="360467"/>
            <a:chOff x="2149453" y="2780491"/>
            <a:chExt cx="882742" cy="360467"/>
          </a:xfrm>
        </p:grpSpPr>
        <p:sp>
          <p:nvSpPr>
            <p:cNvPr id="231" name="Diamond 230"/>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32" name="Group 231"/>
            <p:cNvGrpSpPr/>
            <p:nvPr/>
          </p:nvGrpSpPr>
          <p:grpSpPr>
            <a:xfrm>
              <a:off x="2149453" y="2780531"/>
              <a:ext cx="882741" cy="360427"/>
              <a:chOff x="1207810" y="1844437"/>
              <a:chExt cx="922615" cy="360427"/>
            </a:xfrm>
          </p:grpSpPr>
          <p:sp>
            <p:nvSpPr>
              <p:cNvPr id="233" name="Rectangle 232"/>
              <p:cNvSpPr/>
              <p:nvPr/>
            </p:nvSpPr>
            <p:spPr>
              <a:xfrm>
                <a:off x="1437669" y="1844824"/>
                <a:ext cx="692756" cy="360040"/>
              </a:xfrm>
              <a:prstGeom prst="rect">
                <a:avLst/>
              </a:prstGeom>
              <a:solidFill>
                <a:schemeClr val="bg1"/>
              </a:solidFill>
              <a:ln w="6350">
                <a:solidFill>
                  <a:srgbClr val="F5B8F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Dry Cleansing Materials</a:t>
                </a:r>
                <a:endParaRPr lang="en-GB" sz="800" dirty="0">
                  <a:solidFill>
                    <a:schemeClr val="tx1"/>
                  </a:solidFill>
                </a:endParaRPr>
              </a:p>
            </p:txBody>
          </p:sp>
          <p:sp>
            <p:nvSpPr>
              <p:cNvPr id="234" name="Chord 233"/>
              <p:cNvSpPr/>
              <p:nvPr/>
            </p:nvSpPr>
            <p:spPr>
              <a:xfrm>
                <a:off x="1207810" y="1844437"/>
                <a:ext cx="432049" cy="360000"/>
              </a:xfrm>
              <a:prstGeom prst="chord">
                <a:avLst>
                  <a:gd name="adj1" fmla="val 5243982"/>
                  <a:gd name="adj2" fmla="val 16387372"/>
                </a:avLst>
              </a:prstGeom>
              <a:solidFill>
                <a:srgbClr val="F5B8FA"/>
              </a:solidFill>
              <a:ln w="6350">
                <a:solidFill>
                  <a:srgbClr val="F5B8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235" name="Group 234"/>
          <p:cNvGrpSpPr/>
          <p:nvPr/>
        </p:nvGrpSpPr>
        <p:grpSpPr>
          <a:xfrm>
            <a:off x="195754" y="3056260"/>
            <a:ext cx="882742" cy="360467"/>
            <a:chOff x="2149453" y="2780491"/>
            <a:chExt cx="882742" cy="360467"/>
          </a:xfrm>
        </p:grpSpPr>
        <p:sp>
          <p:nvSpPr>
            <p:cNvPr id="236" name="Diamond 235"/>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38" name="Group 237"/>
            <p:cNvGrpSpPr/>
            <p:nvPr/>
          </p:nvGrpSpPr>
          <p:grpSpPr>
            <a:xfrm>
              <a:off x="2149453" y="2780531"/>
              <a:ext cx="882741" cy="360427"/>
              <a:chOff x="1207810" y="1844437"/>
              <a:chExt cx="922615" cy="360427"/>
            </a:xfrm>
          </p:grpSpPr>
          <p:sp>
            <p:nvSpPr>
              <p:cNvPr id="239" name="Rectangle 238"/>
              <p:cNvSpPr/>
              <p:nvPr/>
            </p:nvSpPr>
            <p:spPr>
              <a:xfrm>
                <a:off x="1437669" y="1844824"/>
                <a:ext cx="692756" cy="360040"/>
              </a:xfrm>
              <a:prstGeom prst="rect">
                <a:avLst/>
              </a:prstGeom>
              <a:solidFill>
                <a:schemeClr val="bg1"/>
              </a:solidFill>
              <a:ln w="6350">
                <a:solidFill>
                  <a:srgbClr val="37BD13"/>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Organics</a:t>
                </a:r>
                <a:endParaRPr lang="en-GB" sz="800" dirty="0">
                  <a:solidFill>
                    <a:schemeClr val="tx1"/>
                  </a:solidFill>
                </a:endParaRPr>
              </a:p>
            </p:txBody>
          </p:sp>
          <p:sp>
            <p:nvSpPr>
              <p:cNvPr id="240" name="Chord 239"/>
              <p:cNvSpPr/>
              <p:nvPr/>
            </p:nvSpPr>
            <p:spPr>
              <a:xfrm>
                <a:off x="1207810" y="1844437"/>
                <a:ext cx="432049" cy="360000"/>
              </a:xfrm>
              <a:prstGeom prst="chord">
                <a:avLst>
                  <a:gd name="adj1" fmla="val 5243982"/>
                  <a:gd name="adj2" fmla="val 16387372"/>
                </a:avLst>
              </a:prstGeom>
              <a:solidFill>
                <a:srgbClr val="37BD13"/>
              </a:solidFill>
              <a:ln w="6350">
                <a:solidFill>
                  <a:srgbClr val="37BD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241" name="Group 240"/>
          <p:cNvGrpSpPr/>
          <p:nvPr/>
        </p:nvGrpSpPr>
        <p:grpSpPr>
          <a:xfrm>
            <a:off x="3286804" y="2342530"/>
            <a:ext cx="896267" cy="360040"/>
            <a:chOff x="1856656" y="1433484"/>
            <a:chExt cx="896267" cy="360040"/>
          </a:xfrm>
        </p:grpSpPr>
        <p:sp>
          <p:nvSpPr>
            <p:cNvPr id="242" name="Rectangle 241"/>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243" name="Group 242"/>
            <p:cNvGrpSpPr/>
            <p:nvPr/>
          </p:nvGrpSpPr>
          <p:grpSpPr>
            <a:xfrm>
              <a:off x="1856656" y="1433484"/>
              <a:ext cx="896267" cy="360040"/>
              <a:chOff x="1234157" y="1484784"/>
              <a:chExt cx="896267" cy="360040"/>
            </a:xfrm>
          </p:grpSpPr>
          <p:sp>
            <p:nvSpPr>
              <p:cNvPr id="245" name="Rectangle 244"/>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Composting Chamber </a:t>
                </a:r>
                <a:endParaRPr lang="en-GB" sz="800" dirty="0">
                  <a:solidFill>
                    <a:schemeClr val="tx1"/>
                  </a:solidFill>
                </a:endParaRPr>
              </a:p>
            </p:txBody>
          </p:sp>
          <p:sp>
            <p:nvSpPr>
              <p:cNvPr id="246" name="Rectangle 245"/>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S.8</a:t>
                </a:r>
                <a:endParaRPr lang="en-GB" sz="800" dirty="0"/>
              </a:p>
            </p:txBody>
          </p:sp>
        </p:grpSp>
      </p:grpSp>
      <p:cxnSp>
        <p:nvCxnSpPr>
          <p:cNvPr id="247" name="Elbow Connector 246"/>
          <p:cNvCxnSpPr>
            <a:stCxn id="191" idx="3"/>
            <a:endCxn id="246" idx="1"/>
          </p:cNvCxnSpPr>
          <p:nvPr/>
        </p:nvCxnSpPr>
        <p:spPr>
          <a:xfrm>
            <a:off x="3152799" y="2202768"/>
            <a:ext cx="134005" cy="319782"/>
          </a:xfrm>
          <a:prstGeom prst="bentConnector3">
            <a:avLst>
              <a:gd name="adj1" fmla="val 26307"/>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5351587" y="2020079"/>
            <a:ext cx="896267" cy="362282"/>
            <a:chOff x="5351587" y="2020079"/>
            <a:chExt cx="896267" cy="362282"/>
          </a:xfrm>
        </p:grpSpPr>
        <p:sp>
          <p:nvSpPr>
            <p:cNvPr id="250" name="Rectangle 249"/>
            <p:cNvSpPr/>
            <p:nvPr/>
          </p:nvSpPr>
          <p:spPr>
            <a:xfrm>
              <a:off x="5351588" y="2020079"/>
              <a:ext cx="894530" cy="360040"/>
            </a:xfrm>
            <a:prstGeom prst="rect">
              <a:avLst/>
            </a:prstGeom>
            <a:solidFill>
              <a:srgbClr val="FC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251" name="Group 250"/>
            <p:cNvGrpSpPr/>
            <p:nvPr/>
          </p:nvGrpSpPr>
          <p:grpSpPr>
            <a:xfrm>
              <a:off x="5351587" y="2022321"/>
              <a:ext cx="896267" cy="360040"/>
              <a:chOff x="1234157" y="1484784"/>
              <a:chExt cx="896267" cy="360040"/>
            </a:xfrm>
          </p:grpSpPr>
          <p:sp>
            <p:nvSpPr>
              <p:cNvPr id="252" name="Rectangle 251"/>
              <p:cNvSpPr/>
              <p:nvPr/>
            </p:nvSpPr>
            <p:spPr>
              <a:xfrm>
                <a:off x="1234157" y="1484784"/>
                <a:ext cx="247673" cy="360040"/>
              </a:xfrm>
              <a:prstGeom prst="rect">
                <a:avLst/>
              </a:prstGeom>
              <a:solidFill>
                <a:srgbClr val="FCD900"/>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solidFill>
                      <a:schemeClr val="tx1"/>
                    </a:solidFill>
                  </a:rPr>
                  <a:t>C.2</a:t>
                </a:r>
                <a:endParaRPr lang="en-GB" sz="800" dirty="0">
                  <a:solidFill>
                    <a:schemeClr val="tx1"/>
                  </a:solidFill>
                </a:endParaRPr>
              </a:p>
            </p:txBody>
          </p:sp>
          <p:sp>
            <p:nvSpPr>
              <p:cNvPr id="253" name="Rectangle 252"/>
              <p:cNvSpPr/>
              <p:nvPr/>
            </p:nvSpPr>
            <p:spPr>
              <a:xfrm>
                <a:off x="1481829" y="1484784"/>
                <a:ext cx="648595"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25200" rIns="0" rtlCol="0" anchor="ctr"/>
              <a:lstStyle/>
              <a:p>
                <a:r>
                  <a:rPr lang="en-GB" sz="700" dirty="0" smtClean="0">
                    <a:solidFill>
                      <a:schemeClr val="tx1"/>
                    </a:solidFill>
                  </a:rPr>
                  <a:t>Human-Powered Emptying and Transport</a:t>
                </a:r>
                <a:endParaRPr lang="en-GB" sz="700" dirty="0">
                  <a:solidFill>
                    <a:schemeClr val="tx1"/>
                  </a:solidFill>
                </a:endParaRPr>
              </a:p>
            </p:txBody>
          </p:sp>
        </p:grpSp>
      </p:grpSp>
      <p:grpSp>
        <p:nvGrpSpPr>
          <p:cNvPr id="255" name="Group 254"/>
          <p:cNvGrpSpPr/>
          <p:nvPr/>
        </p:nvGrpSpPr>
        <p:grpSpPr>
          <a:xfrm>
            <a:off x="4304928" y="2341535"/>
            <a:ext cx="882742" cy="360467"/>
            <a:chOff x="2149453" y="2780491"/>
            <a:chExt cx="882742" cy="360467"/>
          </a:xfrm>
        </p:grpSpPr>
        <p:sp>
          <p:nvSpPr>
            <p:cNvPr id="256" name="Diamond 255"/>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58" name="Group 257"/>
            <p:cNvGrpSpPr/>
            <p:nvPr/>
          </p:nvGrpSpPr>
          <p:grpSpPr>
            <a:xfrm>
              <a:off x="2149453" y="2780531"/>
              <a:ext cx="882741" cy="360427"/>
              <a:chOff x="1207810" y="1844437"/>
              <a:chExt cx="922615" cy="360427"/>
            </a:xfrm>
          </p:grpSpPr>
          <p:sp>
            <p:nvSpPr>
              <p:cNvPr id="259" name="Rectangle 258"/>
              <p:cNvSpPr/>
              <p:nvPr/>
            </p:nvSpPr>
            <p:spPr>
              <a:xfrm>
                <a:off x="1437669" y="1844824"/>
                <a:ext cx="692756" cy="360040"/>
              </a:xfrm>
              <a:prstGeom prst="rect">
                <a:avLst/>
              </a:prstGeom>
              <a:solidFill>
                <a:schemeClr val="bg1"/>
              </a:solidFill>
              <a:ln w="6350">
                <a:solidFill>
                  <a:srgbClr val="336633"/>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Compost</a:t>
                </a:r>
                <a:endParaRPr lang="en-GB" sz="800" dirty="0">
                  <a:solidFill>
                    <a:schemeClr val="tx1"/>
                  </a:solidFill>
                </a:endParaRPr>
              </a:p>
            </p:txBody>
          </p:sp>
          <p:sp>
            <p:nvSpPr>
              <p:cNvPr id="260" name="Chord 259"/>
              <p:cNvSpPr/>
              <p:nvPr/>
            </p:nvSpPr>
            <p:spPr>
              <a:xfrm>
                <a:off x="1207810" y="1844437"/>
                <a:ext cx="432049" cy="360000"/>
              </a:xfrm>
              <a:prstGeom prst="chord">
                <a:avLst>
                  <a:gd name="adj1" fmla="val 5243982"/>
                  <a:gd name="adj2" fmla="val 16387372"/>
                </a:avLst>
              </a:prstGeom>
              <a:solidFill>
                <a:srgbClr val="336633"/>
              </a:solidFill>
              <a:ln w="6350">
                <a:solidFill>
                  <a:srgbClr val="33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262" name="Group 261"/>
          <p:cNvGrpSpPr/>
          <p:nvPr/>
        </p:nvGrpSpPr>
        <p:grpSpPr>
          <a:xfrm>
            <a:off x="4305670" y="1720764"/>
            <a:ext cx="882742" cy="360467"/>
            <a:chOff x="2149453" y="2780491"/>
            <a:chExt cx="882742" cy="360467"/>
          </a:xfrm>
        </p:grpSpPr>
        <p:sp>
          <p:nvSpPr>
            <p:cNvPr id="263" name="Diamond 262"/>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70" name="Group 269"/>
            <p:cNvGrpSpPr/>
            <p:nvPr/>
          </p:nvGrpSpPr>
          <p:grpSpPr>
            <a:xfrm>
              <a:off x="2149453" y="2780531"/>
              <a:ext cx="882741" cy="360427"/>
              <a:chOff x="1207810" y="1844437"/>
              <a:chExt cx="922615" cy="360427"/>
            </a:xfrm>
          </p:grpSpPr>
          <p:sp>
            <p:nvSpPr>
              <p:cNvPr id="271" name="Rectangle 270"/>
              <p:cNvSpPr/>
              <p:nvPr/>
            </p:nvSpPr>
            <p:spPr>
              <a:xfrm>
                <a:off x="1437669" y="1844824"/>
                <a:ext cx="692756" cy="360040"/>
              </a:xfrm>
              <a:prstGeom prst="rect">
                <a:avLst/>
              </a:prstGeom>
              <a:solidFill>
                <a:schemeClr val="bg1"/>
              </a:solidFill>
              <a:ln w="6350">
                <a:solidFill>
                  <a:srgbClr val="738639"/>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Pit Humus</a:t>
                </a:r>
                <a:endParaRPr lang="en-GB" sz="800" dirty="0">
                  <a:solidFill>
                    <a:schemeClr val="tx1"/>
                  </a:solidFill>
                </a:endParaRPr>
              </a:p>
            </p:txBody>
          </p:sp>
          <p:sp>
            <p:nvSpPr>
              <p:cNvPr id="272" name="Chord 271"/>
              <p:cNvSpPr/>
              <p:nvPr/>
            </p:nvSpPr>
            <p:spPr>
              <a:xfrm>
                <a:off x="1207810" y="1844437"/>
                <a:ext cx="432049" cy="360000"/>
              </a:xfrm>
              <a:prstGeom prst="chord">
                <a:avLst>
                  <a:gd name="adj1" fmla="val 5243982"/>
                  <a:gd name="adj2" fmla="val 16387372"/>
                </a:avLst>
              </a:prstGeom>
              <a:solidFill>
                <a:srgbClr val="738639"/>
              </a:solidFill>
              <a:ln w="6350">
                <a:solidFill>
                  <a:srgbClr val="738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cxnSp>
        <p:nvCxnSpPr>
          <p:cNvPr id="273" name="Elbow Connector 272"/>
          <p:cNvCxnSpPr>
            <a:stCxn id="245" idx="3"/>
            <a:endCxn id="256" idx="1"/>
          </p:cNvCxnSpPr>
          <p:nvPr/>
        </p:nvCxnSpPr>
        <p:spPr>
          <a:xfrm flipV="1">
            <a:off x="4183071" y="2521555"/>
            <a:ext cx="122599" cy="995"/>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74" name="Elbow Connector 273"/>
          <p:cNvCxnSpPr>
            <a:stCxn id="283" idx="3"/>
            <a:endCxn id="263" idx="1"/>
          </p:cNvCxnSpPr>
          <p:nvPr/>
        </p:nvCxnSpPr>
        <p:spPr>
          <a:xfrm>
            <a:off x="4188469" y="1899878"/>
            <a:ext cx="117943" cy="906"/>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75" name="Elbow Connector 274"/>
          <p:cNvCxnSpPr>
            <a:stCxn id="256" idx="3"/>
            <a:endCxn id="250" idx="1"/>
          </p:cNvCxnSpPr>
          <p:nvPr/>
        </p:nvCxnSpPr>
        <p:spPr>
          <a:xfrm flipV="1">
            <a:off x="5187670" y="2200099"/>
            <a:ext cx="163918" cy="321456"/>
          </a:xfrm>
          <a:prstGeom prst="bentConnector3">
            <a:avLst>
              <a:gd name="adj1" fmla="val 38378"/>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76" name="Elbow Connector 275"/>
          <p:cNvCxnSpPr>
            <a:stCxn id="263" idx="3"/>
            <a:endCxn id="252" idx="1"/>
          </p:cNvCxnSpPr>
          <p:nvPr/>
        </p:nvCxnSpPr>
        <p:spPr>
          <a:xfrm>
            <a:off x="5188412" y="1900784"/>
            <a:ext cx="163175" cy="301557"/>
          </a:xfrm>
          <a:prstGeom prst="bentConnector3">
            <a:avLst>
              <a:gd name="adj1" fmla="val 38326"/>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277" name="Group 276"/>
          <p:cNvGrpSpPr/>
          <p:nvPr/>
        </p:nvGrpSpPr>
        <p:grpSpPr>
          <a:xfrm>
            <a:off x="8807426" y="4413716"/>
            <a:ext cx="896267" cy="360040"/>
            <a:chOff x="6277169" y="944724"/>
            <a:chExt cx="896267" cy="360040"/>
          </a:xfrm>
        </p:grpSpPr>
        <p:sp>
          <p:nvSpPr>
            <p:cNvPr id="278" name="Rectangle 277"/>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279" name="Group 278"/>
            <p:cNvGrpSpPr/>
            <p:nvPr/>
          </p:nvGrpSpPr>
          <p:grpSpPr>
            <a:xfrm>
              <a:off x="6277169" y="944724"/>
              <a:ext cx="896267" cy="360040"/>
              <a:chOff x="1234157" y="1484784"/>
              <a:chExt cx="896267" cy="360040"/>
            </a:xfrm>
          </p:grpSpPr>
          <p:sp>
            <p:nvSpPr>
              <p:cNvPr id="286" name="Rectangle 285"/>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D.12</a:t>
                </a:r>
                <a:endParaRPr lang="en-GB" sz="800" dirty="0"/>
              </a:p>
            </p:txBody>
          </p:sp>
          <p:sp>
            <p:nvSpPr>
              <p:cNvPr id="287" name="Rectangle 286"/>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Surface Disposal and Storage</a:t>
                </a:r>
                <a:endParaRPr lang="en-GB" sz="800" dirty="0">
                  <a:solidFill>
                    <a:schemeClr val="tx1"/>
                  </a:solidFill>
                </a:endParaRPr>
              </a:p>
            </p:txBody>
          </p:sp>
        </p:grpSp>
      </p:grpSp>
      <p:cxnSp>
        <p:nvCxnSpPr>
          <p:cNvPr id="288" name="Elbow Connector 287"/>
          <p:cNvCxnSpPr>
            <a:stCxn id="231" idx="3"/>
            <a:endCxn id="286" idx="1"/>
          </p:cNvCxnSpPr>
          <p:nvPr/>
        </p:nvCxnSpPr>
        <p:spPr>
          <a:xfrm>
            <a:off x="1083956" y="4593309"/>
            <a:ext cx="7723470" cy="427"/>
          </a:xfrm>
          <a:prstGeom prst="bentConnector3">
            <a:avLst>
              <a:gd name="adj1" fmla="val 50000"/>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9" name="Elbow Connector 288"/>
          <p:cNvCxnSpPr>
            <a:stCxn id="250" idx="2"/>
            <a:endCxn id="278" idx="0"/>
          </p:cNvCxnSpPr>
          <p:nvPr/>
        </p:nvCxnSpPr>
        <p:spPr>
          <a:xfrm rot="16200000" flipH="1">
            <a:off x="6509974" y="1668998"/>
            <a:ext cx="2033597" cy="3455838"/>
          </a:xfrm>
          <a:prstGeom prst="bentConnector3">
            <a:avLst>
              <a:gd name="adj1" fmla="val 50000"/>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78561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1854</Words>
  <Application>Microsoft Office PowerPoint</Application>
  <PresentationFormat>A4 Paper (210x297 mm)</PresentationFormat>
  <Paragraphs>853</Paragraphs>
  <Slides>16</Slides>
  <Notes>12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Sanitation System Drawing Tool Version 1 (July 2015)</vt:lpstr>
      <vt:lpstr>How to Use the Sanitation System Drawing Tool</vt:lpstr>
      <vt:lpstr>PowerPoint Presentation</vt:lpstr>
      <vt:lpstr>Products</vt:lpstr>
      <vt:lpstr>Sanitation Technologies</vt:lpstr>
      <vt:lpstr>Arrows</vt:lpstr>
      <vt:lpstr>Sanitation System Templates 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Eawag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dominik.boller@eawag.ch</dc:creator>
  <cp:lastModifiedBy>Ulrich, Lukas</cp:lastModifiedBy>
  <cp:revision>220</cp:revision>
  <dcterms:created xsi:type="dcterms:W3CDTF">2014-07-23T10:11:20Z</dcterms:created>
  <dcterms:modified xsi:type="dcterms:W3CDTF">2015-07-21T18:29:54Z</dcterms:modified>
</cp:coreProperties>
</file>